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5143500" type="screen16x9"/>
  <p:notesSz cx="6858000" cy="9144000"/>
  <p:embeddedFontLst>
    <p:embeddedFont>
      <p:font typeface="Roboto" panose="020B060402020202020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4" d="100"/>
          <a:sy n="154" d="100"/>
        </p:scale>
        <p:origin x="384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ef52280b70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ef52280b70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ef52280b70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ef52280b70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ef52280b7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ef52280b70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ef52280b70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ef52280b70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ef52280b70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ef52280b70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ef52280b7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ef52280b7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f52280b70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ef52280b70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eed100a213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eed100a213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ef30ce28e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ef30ce28e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ef30ce28e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ef30ce28e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eed100a21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eed100a213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ef30ce28e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ef30ce28e8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ef30ce28e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ef30ce28e8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ef30ce28e8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ef30ce28e8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ef30ce28e8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ef30ce28e8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ef30ce28e8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ef30ce28e8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ef30ce28e8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ef30ce28e8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ef30ce28e8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ef30ce28e8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ef52280b7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ef52280b7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ef52280b7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ef52280b7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ef52280b7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ef52280b7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f27ace42da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f27ace42da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ef52280b7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ef52280b70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ef52280b7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ef52280b7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ef52280b70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ef52280b70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ef52280b70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ef52280b70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ef52280b70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ef52280b70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ef52280b70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ef52280b70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ef52280b70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ef52280b70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ef52280b70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ef52280b70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ef52280b70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ef52280b70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ef52280b70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ef52280b70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eed100a213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eed100a213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f27ace42da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f27ace42da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eed100a213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eed100a213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eed100a213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eed100a213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ef52280b70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ef52280b70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eed100a213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eed100a213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ef52280b70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ef52280b70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0" y="0"/>
            <a:ext cx="5715900" cy="30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CRITICAL FACTORS IN </a:t>
            </a:r>
            <a:endParaRPr sz="4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IPA RECIPE DESIGN </a:t>
            </a:r>
            <a:endParaRPr sz="4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(APART FROM HOPS)</a:t>
            </a:r>
            <a:endParaRPr sz="4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844" y="0"/>
            <a:ext cx="342816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0" y="4096800"/>
            <a:ext cx="57159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CEBC 2021</a:t>
            </a:r>
            <a:endParaRPr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BLAKE ENEMARK</a:t>
            </a:r>
            <a:endParaRPr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HEAD BREWER, TAILGUNNER BREWING CO.</a:t>
            </a:r>
            <a:endParaRPr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CALGARY, ALBERTA, CANADA</a:t>
            </a:r>
            <a:endParaRPr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4062" y="2726471"/>
            <a:ext cx="3120184" cy="117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6950" y="98350"/>
            <a:ext cx="3710100" cy="4946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3" descr="Critical Drinking with The Alchemist&amp;#39;s John Kimmich — Good Beer Hunti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0600" y="184151"/>
            <a:ext cx="7162800" cy="4775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6800" y="184150"/>
            <a:ext cx="2479675" cy="495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6250" y="1236925"/>
            <a:ext cx="4871501" cy="3431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“HAZE IS A BYPRODUCT, NOT THE GOAL”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398" y="361949"/>
            <a:ext cx="8839204" cy="4419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0447" y="152400"/>
            <a:ext cx="4843106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50" y="152400"/>
            <a:ext cx="483870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50" y="152400"/>
            <a:ext cx="4838699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“WATER: THE BREWER’S SPICE RACK” - LUC LAFONTAINE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0" name="Google Shape;150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Beer is 90+% water-- arguably the most important ingredient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First, obtain a water report from a clean, recently descaled, and heated/cooled HLT sample.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What is a “desirable” water profile for brewing NEIPA?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○"/>
            </a:pPr>
            <a:r>
              <a:rPr lang="en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Balancing sulfate (snappy) and chlorides (pillowy) (2:1, 3:1)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○"/>
            </a:pPr>
            <a:r>
              <a:rPr lang="en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Magnesium = yeast health?  Keep as low as possible, already in wort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○"/>
            </a:pPr>
            <a:r>
              <a:rPr lang="en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SALT.  Think about cooking.  Makes flavours pop.  My secret weapon.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○"/>
            </a:pPr>
            <a:r>
              <a:rPr lang="en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RO users… zinc?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Bru’n Water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MY PREFERRED PROFILE FOR NEIPA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1" name="Google Shape;161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Consider your sulfate:chloride ratio; what is your goal?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Balance calcium sulfate (CaSO4) and calcium chloride (CaCl) to your target ratio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100 ppm total calcium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50-60 ppm sodium-- remember that salt helps the hops “pop”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Balance the profile using epsom salt (MgSO4) and sodium chloride (NaCl), keeping in mind that these are calcium-free paths to your sulfate:chloride ratio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Stick to your vision: brisk, snappy, and crisp?  Silky, pillowy, creamy?  Somewhere in-between?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Slurry your salts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ABOUT ME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From Calgary, Alberta, Canada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Head Brewer at Tailgunner Brewing Co.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Strong focus on European-inspired lagers and 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Hazy hoppy beers brewed with regional grains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My lineage: Toronto to Calgary (100 hL to 10 hL)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Great Lakes Brewing (Toronto), Last Best Brewing (Calgary), Godspeed Brewery (Toronto), O.T. Brewing (Calgary)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Focus on brewing philosophies I have learned from the mentors I have had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926350"/>
            <a:ext cx="1075525" cy="107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9550" y="3840137"/>
            <a:ext cx="1247950" cy="124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88150" y="3729325"/>
            <a:ext cx="1358775" cy="135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75700" y="3806800"/>
            <a:ext cx="1314625" cy="131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14600" y="493575"/>
            <a:ext cx="2731975" cy="182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GRIST &amp; THE MASH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7" name="Google Shape;167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Two avenues to consider: composition and schedule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 b="1" u="sng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Composition</a:t>
            </a:r>
            <a:endParaRPr b="1" u="sng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NEIPA: light, agile, low SRM, silky mouthfeel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50-60% pilsner malt, 20-25% flaked oats, 10-15% malted wheat, plus room for a splash of Dextrapils/Carafoam and/or light crystal malts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Pilsner as base malt-- how neutral do you want the malt profile to be?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Could also consider English malts as a base-- the Alchemist’s Heady Topper is primarily Thomas Fawcett Pearl malt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“Don’t f*** with the hops” - Mike Lackey (Great Lakes Brewery)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n just hop selection.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8" name="Google Shape;16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1300" y="58500"/>
            <a:ext cx="1487100" cy="214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GRIST &amp; THE MASH (continued)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4" name="Google Shape;174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Oats: add directly to the mash/lauter tun.  No need to mill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Try to find a local supplier that offers baking-grade rolled oat flakes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Organic is a plus-- more flavour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Try eating your oats (and all malts!)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 Canada, brewing-grade rolled oat flakes have ZERO flavour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Wheat malt: a factor in haze stability and creamy mouthfeel-- may need to adjust your mill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Dextrapils/Carafoam: head retention/foam stability, a good option for those brewing single infusion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Crystal malts?  Just a splash-- I like Soufflet 9-11 for a bit of complexity...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n just hop selection.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5" name="Google Shape;17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8600" y="916850"/>
            <a:ext cx="1765400" cy="176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GRIST &amp; THE MASH (continued) - SCHEDULE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1" name="Google Shape;181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How fermentable do you want your wort?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 have found 65 C is a good starting point for a final gravity of 3 - 4 plato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Personally I like NEPA finishing around 3 P and NEIPA 3.5 - 4 P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Conversion rest: 45-60 mins or until you have conversion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Verify with iodine test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Narziss rest: ramp to 71-72 C for 15-30 mins for head retention and foam stability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Mash out/sparge @ 77 C (any higher extracts tannins)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Rice hulls???  A good choice for oat/wheat heavy grain bills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 high water:grist ratio (3.5:1 and above) will also help avoid a stuck mash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n just hop selection.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pH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7" name="Google Shape;18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1513" y="1170125"/>
            <a:ext cx="3820974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pH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3" name="Google Shape;193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4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Possibly the most critical factor in brewing a successful hoppy beer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“The mash pH drives the kettle pH, and the kettle pH is a primary factor in determining the way the flavours of the beer are expressed on the palate.”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n just hop selection.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4" name="Google Shape;19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1637" y="2230375"/>
            <a:ext cx="2760726" cy="2760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pH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0" name="Google Shape;200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4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Invest in the best possible meter your brewery can afford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Calibrate at least weekly (4, 7, 10)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 like the Hanna Edge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Closely monitor source/HLT water, mash, sparge, kettle, fermentation, dry hop, and BBT pH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pH can and should be adjusted every step of the way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The goal is to have your beer finish at or below a pH of 4.40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Find the threshold that works for you: all you need is a pint of your beer, a pH meter, a pipette, and food grade acid (lactic)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Drop and measure until the hops “pop”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n just hop selection.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pH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6" name="Google Shape;206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Start by knowing your HLT pH and gradually adjust the mash while mashing in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Lactic acid: organic, antimicrobial properties, flavour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 shoot for 5.10 - 5.20 (room temp) following John Kimmich (the Alchemist)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Sparge below 4.40 to break the chain of residual alkalinity-- otherwise you will see a dramatic pH spike towards the end of fermentation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Kettle pH can be adjusted during the boil, I like it between 4.90 - 5.00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Some people will drop it as low at 4.10 (the “isoelectric point”) for haze stability-- haven’t tried (yeast health)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Fermentation: DROP TRUB EVERY DAY to lock in low pH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Drop hop under pressure (will explain further in a moment), acid can be added here too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Last resort = inline during transfer to BBT.  pH above 4.50 is not food safe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n just hop selection.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HOPS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2" name="Google Shape;212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 guess we do have to touch on hops for a little while… :)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Bass &amp; Treble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Classic varieties = bass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New varieties = treble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Pair new varieties (AUS/NZ/USA) with classic ones (USA/UK/CZR/???)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n just hop selection.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3" name="Google Shape;21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0750" y="2715900"/>
            <a:ext cx="1596726" cy="2395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6425" y="2855363"/>
            <a:ext cx="2181200" cy="218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HOPS - BREWHOUSE SCHEDULE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0" name="Google Shape;220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FWH for gentle bitterness.  Extract is a good option-- I like Columbus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My go to hopping schedule: 5’, WP 10’, WP 0’.  The Great Lakes method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Assuming you are whirlpooling for 10’, the drops get progressively bigger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Find a g/L that works for you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Some breweries hop more heavily in the KWP than in dry hopping &amp; vice versa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Can also cool the WP slightly through the HXC (72 - 80 C)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I’ve had mixed results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n just hop selection.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HOPS - BREWHOUSE SCHEDULE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6" name="Google Shape;22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3950" y="1398725"/>
            <a:ext cx="6896100" cy="307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ABOUT ME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5000" y="889425"/>
            <a:ext cx="6153999" cy="410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YEAST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2" name="Google Shape;232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64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Dry?  Liquid?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English strains seem to be a good choice, although I have had excellent NEIPAs brewed with Chico… as the brewer it is up to you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n just hop selection.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3" name="Google Shape;23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0876" y="2491375"/>
            <a:ext cx="5722249" cy="204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YEAST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9" name="Google Shape;239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Ferment @ 20 C, free rise to 22 C halfway to terminal gravity (7 - 8 P)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After passing a force diacetyl test, drop to 18 C w/ 1 - 2 psi positive pressure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Crop/drop as much yeast as possible before dry hopping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Introduce hops, turn cooling off, let free rise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n just hop selection.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0" name="Google Shape;24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9575" y="2579062"/>
            <a:ext cx="2004850" cy="2423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DRY HOPPING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6" name="Google Shape;246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8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High krausen?  I think the aroma gets blown off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n just hop selection.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7" name="Google Shape;24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7587" y="1623525"/>
            <a:ext cx="2968826" cy="3367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DRY HOPPING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3" name="Google Shape;253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 terms of aroma (and safety) hops are best dosed under pressure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From above?  (See previous photo) Nucleation point, grassy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Recirculating?  Shearing hops, risk of oxidation/contamination.  Also grassy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Best practice = brink/cannon under pressure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Create a slurry w/ hops &amp; beer and blow in from bottom w/ CO2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5 - 10 g/L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 like NEPA around 5 g/L, IPA around 7 - 8 g/L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10+ g/L works with DIPA but I think there is a law of diminishing returns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Bass and treble varieties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Full/fresh bags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DRY HOPPING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9" name="Google Shape;25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4683" y="1170125"/>
            <a:ext cx="5094634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DRY HOPPING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5" name="Google Shape;26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5549" y="93925"/>
            <a:ext cx="3672901" cy="489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DRY HOPPING - PROCESS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1" name="Google Shape;271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DH then rumble from bottom daily @ 60 psi for 3 days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Bursting = 10 seconds, close-- wait 30 seconds.  Repeat x 3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Do a force diacetyl test before crashing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Dose with lactic acid-- find an amount that works for you (beer = &lt;4.40)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Crash by 5 C/day = step crashing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Avoid the dreaded hop slug = dump hops daily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Step down to ~0 C and condition the beer to your liking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Maintain positive pressure in FV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Condition at minimum 1 week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EX: 7 - 10 days fermentation, 3 days DH, 4 - 5 days crashing, condition 7 days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3 - 4 week IPA :)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n just hop selection.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CELLARING / DO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7" name="Google Shape;277;p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07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O2 is the enemy of hoppy beer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n just hop selection.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8" name="Google Shape;27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382775"/>
            <a:ext cx="8839201" cy="1269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CELLARING / DO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4" name="Google Shape;28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8662" y="177438"/>
            <a:ext cx="3591476" cy="478862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5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2724900" cy="3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Develop a proper purging SOP for your DH/transfer lines/BBT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Bag filter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Carb level, ~2.50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n just hop selection.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FURTHER READING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1" name="Google Shape;291;p5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Greg Noonan - New Brewing Lager Beer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n just hop selection.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2" name="Google Shape;29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445" y="1671675"/>
            <a:ext cx="4191349" cy="13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9425" y="591725"/>
            <a:ext cx="2720750" cy="419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THANK YOU CEBC 2021!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9" name="Google Shape;29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0575" y="3628400"/>
            <a:ext cx="9525" cy="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2500" y="1170125"/>
            <a:ext cx="2865731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49" y="152400"/>
            <a:ext cx="4838702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49" y="152399"/>
            <a:ext cx="4838702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HIGH-LEVEL OVERVIEW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0" name="Google Shape;100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What is the goal, vision, and purpose for your beer?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There are many factors that go into designing, brewing, and packaging great IPAs besides hop variety selection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We will cover raw materials (water, grist, hops, and yeast)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Char char="●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As well as techniques (brewhouse command, cellaring, dry hopping, DO pickup, and pH)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n just hop selection.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1" name="Google Shape;10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8587" y="2860675"/>
            <a:ext cx="1546826" cy="216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“NEW ENGLAND IPA”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7" name="Google Shape;10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6409" y="1170125"/>
            <a:ext cx="6591183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1608</Words>
  <Application>Microsoft Office PowerPoint</Application>
  <PresentationFormat>Diavetítés a képernyőre (16:9 oldalarány)</PresentationFormat>
  <Paragraphs>165</Paragraphs>
  <Slides>40</Slides>
  <Notes>40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40</vt:i4>
      </vt:variant>
    </vt:vector>
  </HeadingPairs>
  <TitlesOfParts>
    <vt:vector size="43" baseType="lpstr">
      <vt:lpstr>Roboto</vt:lpstr>
      <vt:lpstr>Arial</vt:lpstr>
      <vt:lpstr>Simple Light</vt:lpstr>
      <vt:lpstr>PowerPoint-bemutató</vt:lpstr>
      <vt:lpstr>ABOUT ME</vt:lpstr>
      <vt:lpstr>ABOUT ME</vt:lpstr>
      <vt:lpstr>PowerPoint-bemutató</vt:lpstr>
      <vt:lpstr>PowerPoint-bemutató</vt:lpstr>
      <vt:lpstr>PowerPoint-bemutató</vt:lpstr>
      <vt:lpstr>PowerPoint-bemutató</vt:lpstr>
      <vt:lpstr>HIGH-LEVEL OVERVIEW</vt:lpstr>
      <vt:lpstr>“NEW ENGLAND IPA”</vt:lpstr>
      <vt:lpstr>PowerPoint-bemutató</vt:lpstr>
      <vt:lpstr>PowerPoint-bemutató</vt:lpstr>
      <vt:lpstr>“HAZE IS A BYPRODUCT, NOT THE GOAL”</vt:lpstr>
      <vt:lpstr>PowerPoint-bemutató</vt:lpstr>
      <vt:lpstr>PowerPoint-bemutató</vt:lpstr>
      <vt:lpstr>PowerPoint-bemutató</vt:lpstr>
      <vt:lpstr>PowerPoint-bemutató</vt:lpstr>
      <vt:lpstr>“WATER: THE BREWER’S SPICE RACK” - LUC LAFONTAINE</vt:lpstr>
      <vt:lpstr>PowerPoint-bemutató</vt:lpstr>
      <vt:lpstr>MY PREFERRED PROFILE FOR NEIPA</vt:lpstr>
      <vt:lpstr>GRIST &amp; THE MASH</vt:lpstr>
      <vt:lpstr>GRIST &amp; THE MASH (continued)</vt:lpstr>
      <vt:lpstr>GRIST &amp; THE MASH (continued) - SCHEDULE</vt:lpstr>
      <vt:lpstr>pH</vt:lpstr>
      <vt:lpstr>pH</vt:lpstr>
      <vt:lpstr>pH</vt:lpstr>
      <vt:lpstr>pH</vt:lpstr>
      <vt:lpstr>HOPS</vt:lpstr>
      <vt:lpstr>HOPS - BREWHOUSE SCHEDULE</vt:lpstr>
      <vt:lpstr>HOPS - BREWHOUSE SCHEDULE</vt:lpstr>
      <vt:lpstr>YEAST</vt:lpstr>
      <vt:lpstr>YEAST</vt:lpstr>
      <vt:lpstr>DRY HOPPING</vt:lpstr>
      <vt:lpstr>DRY HOPPING</vt:lpstr>
      <vt:lpstr>DRY HOPPING</vt:lpstr>
      <vt:lpstr>DRY HOPPING</vt:lpstr>
      <vt:lpstr>DRY HOPPING - PROCESS</vt:lpstr>
      <vt:lpstr>CELLARING / DO</vt:lpstr>
      <vt:lpstr>CELLARING / DO</vt:lpstr>
      <vt:lpstr>FURTHER READING</vt:lpstr>
      <vt:lpstr>THANK YOU CEBC 2021!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Lenovo</dc:creator>
  <cp:lastModifiedBy>Lenovo</cp:lastModifiedBy>
  <cp:revision>2</cp:revision>
  <dcterms:modified xsi:type="dcterms:W3CDTF">2021-10-11T12:58:34Z</dcterms:modified>
  <cp:contentStatus>Végleges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