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8" r:id="rId4"/>
    <p:sldId id="267" r:id="rId5"/>
    <p:sldId id="258" r:id="rId6"/>
    <p:sldId id="259" r:id="rId7"/>
    <p:sldId id="288" r:id="rId8"/>
    <p:sldId id="260" r:id="rId9"/>
    <p:sldId id="276" r:id="rId10"/>
    <p:sldId id="278" r:id="rId11"/>
    <p:sldId id="261" r:id="rId12"/>
    <p:sldId id="262" r:id="rId13"/>
    <p:sldId id="289" r:id="rId14"/>
    <p:sldId id="273" r:id="rId15"/>
    <p:sldId id="263" r:id="rId16"/>
    <p:sldId id="282" r:id="rId17"/>
    <p:sldId id="281" r:id="rId18"/>
    <p:sldId id="283" r:id="rId19"/>
    <p:sldId id="284" r:id="rId20"/>
    <p:sldId id="285" r:id="rId21"/>
    <p:sldId id="286" r:id="rId22"/>
    <p:sldId id="287" r:id="rId23"/>
    <p:sldId id="291" r:id="rId24"/>
    <p:sldId id="264" r:id="rId25"/>
    <p:sldId id="269" r:id="rId26"/>
    <p:sldId id="270" r:id="rId27"/>
    <p:sldId id="290"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ano Zoon" initials="DZ" lastIdx="2" clrIdx="0">
    <p:extLst>
      <p:ext uri="{19B8F6BF-5375-455C-9EA6-DF929625EA0E}">
        <p15:presenceInfo xmlns:p15="http://schemas.microsoft.com/office/powerpoint/2012/main" userId="S::d.zoon@lightweight-containers.com::143cea14-58ee-4ed7-849c-8ac69db056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A123"/>
    <a:srgbClr val="CFE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6134" autoAdjust="0"/>
  </p:normalViewPr>
  <p:slideViewPr>
    <p:cSldViewPr snapToGrid="0">
      <p:cViewPr varScale="1">
        <p:scale>
          <a:sx n="106" d="100"/>
          <a:sy n="106" d="100"/>
        </p:scale>
        <p:origin x="7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munkalap.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dirty="0">
                <a:solidFill>
                  <a:schemeClr val="bg1">
                    <a:lumMod val="95000"/>
                  </a:schemeClr>
                </a:solidFill>
                <a:latin typeface="Circular Pro Black" panose="020B0A04020101010102" pitchFamily="34" charset="0"/>
                <a:cs typeface="Circular Pro Black" panose="020B0A04020101010102" pitchFamily="34" charset="0"/>
              </a:rPr>
              <a:t>Brussel</a:t>
            </a:r>
            <a:r>
              <a:rPr lang="nl-NL" baseline="0" dirty="0">
                <a:solidFill>
                  <a:schemeClr val="bg1">
                    <a:lumMod val="95000"/>
                  </a:schemeClr>
                </a:solidFill>
                <a:latin typeface="Circular Pro Black" panose="020B0A04020101010102" pitchFamily="34" charset="0"/>
                <a:cs typeface="Circular Pro Black" panose="020B0A04020101010102" pitchFamily="34" charset="0"/>
              </a:rPr>
              <a:t> – Madrid (impact per liter)</a:t>
            </a:r>
            <a:endParaRPr lang="nl-NL" dirty="0">
              <a:solidFill>
                <a:schemeClr val="bg1">
                  <a:lumMod val="95000"/>
                </a:schemeClr>
              </a:solidFill>
              <a:latin typeface="Circular Pro Black" panose="020B0A04020101010102" pitchFamily="34" charset="0"/>
              <a:cs typeface="Circular Pro Black" panose="020B0A04020101010102"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Blad1!$B$1</c:f>
              <c:strCache>
                <c:ptCount val="1"/>
                <c:pt idx="0">
                  <c:v>Climate Change kg CO₂</c:v>
                </c:pt>
              </c:strCache>
            </c:strRef>
          </c:tx>
          <c:spPr>
            <a:solidFill>
              <a:schemeClr val="accent1"/>
            </a:solidFill>
            <a:ln>
              <a:noFill/>
            </a:ln>
            <a:effectLst/>
          </c:spPr>
          <c:invertIfNegative val="0"/>
          <c:cat>
            <c:strRef>
              <c:f>Blad1!$A$2:$A$6</c:f>
              <c:strCache>
                <c:ptCount val="5"/>
                <c:pt idx="0">
                  <c:v>KeyKeg 30L </c:v>
                </c:pt>
                <c:pt idx="1">
                  <c:v>KeyKeg 30L (81% circular)</c:v>
                </c:pt>
                <c:pt idx="2">
                  <c:v>Beer Bottles</c:v>
                </c:pt>
                <c:pt idx="3">
                  <c:v>Steel Keg 20L</c:v>
                </c:pt>
                <c:pt idx="4">
                  <c:v>Steel Keg 30L</c:v>
                </c:pt>
              </c:strCache>
            </c:strRef>
          </c:cat>
          <c:val>
            <c:numRef>
              <c:f>Blad1!$B$2:$B$6</c:f>
              <c:numCache>
                <c:formatCode>General</c:formatCode>
                <c:ptCount val="5"/>
                <c:pt idx="0">
                  <c:v>0.35</c:v>
                </c:pt>
                <c:pt idx="1">
                  <c:v>0.26</c:v>
                </c:pt>
                <c:pt idx="2">
                  <c:v>0.5</c:v>
                </c:pt>
                <c:pt idx="3">
                  <c:v>0.375</c:v>
                </c:pt>
                <c:pt idx="4">
                  <c:v>0.34499999999999997</c:v>
                </c:pt>
              </c:numCache>
            </c:numRef>
          </c:val>
          <c:extLst>
            <c:ext xmlns:c16="http://schemas.microsoft.com/office/drawing/2014/chart" uri="{C3380CC4-5D6E-409C-BE32-E72D297353CC}">
              <c16:uniqueId val="{00000000-E41F-41A5-AFE2-10DA294EE49E}"/>
            </c:ext>
          </c:extLst>
        </c:ser>
        <c:ser>
          <c:idx val="1"/>
          <c:order val="1"/>
          <c:tx>
            <c:strRef>
              <c:f>Blad1!$C$1</c:f>
              <c:strCache>
                <c:ptCount val="1"/>
                <c:pt idx="0">
                  <c:v>€ Environmental Cost Indicator (ECI)</c:v>
                </c:pt>
              </c:strCache>
            </c:strRef>
          </c:tx>
          <c:spPr>
            <a:solidFill>
              <a:schemeClr val="accent2"/>
            </a:solidFill>
            <a:ln>
              <a:noFill/>
            </a:ln>
            <a:effectLst/>
          </c:spPr>
          <c:invertIfNegative val="0"/>
          <c:cat>
            <c:strRef>
              <c:f>Blad1!$A$2:$A$6</c:f>
              <c:strCache>
                <c:ptCount val="5"/>
                <c:pt idx="0">
                  <c:v>KeyKeg 30L </c:v>
                </c:pt>
                <c:pt idx="1">
                  <c:v>KeyKeg 30L (81% circular)</c:v>
                </c:pt>
                <c:pt idx="2">
                  <c:v>Beer Bottles</c:v>
                </c:pt>
                <c:pt idx="3">
                  <c:v>Steel Keg 20L</c:v>
                </c:pt>
                <c:pt idx="4">
                  <c:v>Steel Keg 30L</c:v>
                </c:pt>
              </c:strCache>
            </c:strRef>
          </c:cat>
          <c:val>
            <c:numRef>
              <c:f>Blad1!$C$2:$C$6</c:f>
              <c:numCache>
                <c:formatCode>General</c:formatCode>
                <c:ptCount val="5"/>
                <c:pt idx="0">
                  <c:v>7.4999999999999997E-2</c:v>
                </c:pt>
                <c:pt idx="1">
                  <c:v>0.04</c:v>
                </c:pt>
                <c:pt idx="2">
                  <c:v>0.1</c:v>
                </c:pt>
                <c:pt idx="3">
                  <c:v>0.17</c:v>
                </c:pt>
                <c:pt idx="4">
                  <c:v>0.13</c:v>
                </c:pt>
              </c:numCache>
            </c:numRef>
          </c:val>
          <c:extLst>
            <c:ext xmlns:c16="http://schemas.microsoft.com/office/drawing/2014/chart" uri="{C3380CC4-5D6E-409C-BE32-E72D297353CC}">
              <c16:uniqueId val="{00000001-E41F-41A5-AFE2-10DA294EE49E}"/>
            </c:ext>
          </c:extLst>
        </c:ser>
        <c:dLbls>
          <c:showLegendKey val="0"/>
          <c:showVal val="0"/>
          <c:showCatName val="0"/>
          <c:showSerName val="0"/>
          <c:showPercent val="0"/>
          <c:showBubbleSize val="0"/>
        </c:dLbls>
        <c:gapWidth val="219"/>
        <c:overlap val="-27"/>
        <c:axId val="1590534927"/>
        <c:axId val="1590535343"/>
      </c:barChart>
      <c:catAx>
        <c:axId val="159053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crossAx val="1590535343"/>
        <c:crosses val="autoZero"/>
        <c:auto val="1"/>
        <c:lblAlgn val="ctr"/>
        <c:lblOffset val="100"/>
        <c:noMultiLvlLbl val="0"/>
      </c:catAx>
      <c:valAx>
        <c:axId val="1590535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crossAx val="15905349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hu-H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F4A1F-E1C5-402D-A937-434612957AB3}" type="datetimeFigureOut">
              <a:rPr lang="nl-NL" smtClean="0"/>
              <a:t>22-10-2021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488CA-F1A2-49D9-BB9F-B09849702EB8}" type="slidenum">
              <a:rPr lang="nl-NL" smtClean="0"/>
              <a:t>‹#›</a:t>
            </a:fld>
            <a:endParaRPr lang="nl-NL"/>
          </a:p>
        </p:txBody>
      </p:sp>
    </p:spTree>
    <p:extLst>
      <p:ext uri="{BB962C8B-B14F-4D97-AF65-F5344CB8AC3E}">
        <p14:creationId xmlns:p14="http://schemas.microsoft.com/office/powerpoint/2010/main" val="170374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a:t>
            </a:fld>
            <a:endParaRPr lang="nl-NL"/>
          </a:p>
        </p:txBody>
      </p:sp>
    </p:spTree>
    <p:extLst>
      <p:ext uri="{BB962C8B-B14F-4D97-AF65-F5344CB8AC3E}">
        <p14:creationId xmlns:p14="http://schemas.microsoft.com/office/powerpoint/2010/main" val="1595596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a crucial point. If a business doesn’t have any way of measuring its environmental impact, it can’t monitor the effects of its actions. To access this information, an extensive database and advanced calculations are necessary.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uses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Ecochain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software to tabulate the sustainability of its products and processes. This provides us with an LCA* (Life Cycle Assessment) analysis.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thinks and acts in terms of the Life Cycle Assessment framework (the only worldwide acknowledged thinking and measuring framework for sustainability). We use this data to benchmark our footprint, which means we can quantify the success of any improvements and pinpoint the areas where more needs to be done.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10</a:t>
            </a:fld>
            <a:endParaRPr lang="nl-NL"/>
          </a:p>
        </p:txBody>
      </p:sp>
    </p:spTree>
    <p:extLst>
      <p:ext uri="{BB962C8B-B14F-4D97-AF65-F5344CB8AC3E}">
        <p14:creationId xmlns:p14="http://schemas.microsoft.com/office/powerpoint/2010/main" val="45477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short answer is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yes</a:t>
            </a:r>
            <a:r>
              <a:rPr lang="en-GB" sz="1800" dirty="0">
                <a:effectLst/>
                <a:latin typeface="Calibri" panose="020F0502020204030204" pitchFamily="34" charset="0"/>
                <a:ea typeface="Calibri" panose="020F0502020204030204" pitchFamily="34" charset="0"/>
                <a:cs typeface="Times New Roman" panose="02020603050405020304" pitchFamily="18" charset="0"/>
              </a:rPr>
              <a:t>. When it is used as part of a sustainable process, it’s negative image can be cleaned up.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In Europe,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25 million tonnes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of plastic are produced every year. Of this,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30% is recycled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39% is incinerated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and 31% is thrown away in the rubbish (Union*check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bron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details met Bert, 2018).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Research shows that when plastic packaging is collected and the plastic recycled, it is actually one of the most environmentally friendly packaging options.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11</a:t>
            </a:fld>
            <a:endParaRPr lang="nl-NL"/>
          </a:p>
        </p:txBody>
      </p:sp>
    </p:spTree>
    <p:extLst>
      <p:ext uri="{BB962C8B-B14F-4D97-AF65-F5344CB8AC3E}">
        <p14:creationId xmlns:p14="http://schemas.microsoft.com/office/powerpoint/2010/main" val="232754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the first keg producer to turn used kegs back into raw material for new kegs.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recycled PET material has been turned into our own brand PET grade: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OnePET</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resin is optimised for being reused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OneCircle's</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products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UniKeg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22.5% waste from our factories (post-industrial)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22.5% collected material (post-consumer, collection community)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40%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rPET</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pet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recyclate</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from PET bottles (purchased material)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15% Virgin PET, new PET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wich</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is we need for quality reasons)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OnePET</a:t>
            </a:r>
            <a:r>
              <a:rPr lang="en-GB" sz="18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consists of 85%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recyclate</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composed of different streams of PET material.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 are working to put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OnePET</a:t>
            </a:r>
            <a:r>
              <a:rPr lang="en-GB" sz="1800" dirty="0">
                <a:effectLst/>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into every new production run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reach our ultimate mission of a fully circular economy. We don’t just work hard to recycle our product - we aim for closed-loop recycling. Meaning we take ultimate responsibility for where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go and where they end up.</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12</a:t>
            </a:fld>
            <a:endParaRPr lang="nl-NL"/>
          </a:p>
        </p:txBody>
      </p:sp>
    </p:spTree>
    <p:extLst>
      <p:ext uri="{BB962C8B-B14F-4D97-AF65-F5344CB8AC3E}">
        <p14:creationId xmlns:p14="http://schemas.microsoft.com/office/powerpoint/2010/main" val="420848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the first keg producer to turn used kegs back into raw material for new kegs.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Wingdings" panose="05000000000000000000" pitchFamily="2" charset="2"/>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recycled PET material has been turned into our own brand PET grade: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OnePET</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resin is optimised for being reused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OneCircle's</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products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UniKeg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22.5% waste from our factories (post-industrial)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22.5% collected material (post-consumer, collection community)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40%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rPET</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pet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recyclate</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from PET bottles (purchased material)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15% Virgin PET, new PET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wich</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is we need for quality reasons)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OnePET</a:t>
            </a:r>
            <a:r>
              <a:rPr lang="en-GB" sz="1800" i="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consists of 85% </a:t>
            </a:r>
            <a:r>
              <a:rPr lang="en-GB" sz="1800" i="1"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recyclate</a:t>
            </a:r>
            <a:r>
              <a:rPr lang="en-GB"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composed of different streams of PET material.</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 are working to put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OnePET</a:t>
            </a:r>
            <a:r>
              <a:rPr lang="en-GB" sz="1800" dirty="0">
                <a:effectLst/>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into every new production run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reach our ultimate mission of a fully circular economy. We don’t just work hard to recycle our product - we aim for closed-loop recycling. Meaning we take ultimate responsibility for where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go and where they end up.</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13</a:t>
            </a:fld>
            <a:endParaRPr lang="nl-NL"/>
          </a:p>
        </p:txBody>
      </p:sp>
    </p:spTree>
    <p:extLst>
      <p:ext uri="{BB962C8B-B14F-4D97-AF65-F5344CB8AC3E}">
        <p14:creationId xmlns:p14="http://schemas.microsoft.com/office/powerpoint/2010/main" val="3238091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the first keg producer to turn used kegs back into raw material for new kegs.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recycled PET material has been turned into our own brand PET grade: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OnePET</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resin is optimised for being reused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OneCircle's</a:t>
            </a:r>
            <a:r>
              <a:rPr lang="en-GB" sz="1800" dirty="0">
                <a:effectLst/>
                <a:latin typeface="Calibri" panose="020F0502020204030204" pitchFamily="34" charset="0"/>
                <a:ea typeface="Calibri" panose="020F0502020204030204" pitchFamily="34" charset="0"/>
                <a:cs typeface="Times New Roman" panose="02020603050405020304" pitchFamily="18" charset="0"/>
              </a:rPr>
              <a:t> products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UniKeg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14</a:t>
            </a:fld>
            <a:endParaRPr lang="nl-NL"/>
          </a:p>
        </p:txBody>
      </p:sp>
    </p:spTree>
    <p:extLst>
      <p:ext uri="{BB962C8B-B14F-4D97-AF65-F5344CB8AC3E}">
        <p14:creationId xmlns:p14="http://schemas.microsoft.com/office/powerpoint/2010/main" val="2566329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15</a:t>
            </a:fld>
            <a:endParaRPr lang="nl-NL"/>
          </a:p>
        </p:txBody>
      </p:sp>
    </p:spTree>
    <p:extLst>
      <p:ext uri="{BB962C8B-B14F-4D97-AF65-F5344CB8AC3E}">
        <p14:creationId xmlns:p14="http://schemas.microsoft.com/office/powerpoint/2010/main" val="3998698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16</a:t>
            </a:fld>
            <a:endParaRPr lang="nl-NL"/>
          </a:p>
        </p:txBody>
      </p:sp>
    </p:spTree>
    <p:extLst>
      <p:ext uri="{BB962C8B-B14F-4D97-AF65-F5344CB8AC3E}">
        <p14:creationId xmlns:p14="http://schemas.microsoft.com/office/powerpoint/2010/main" val="1888633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17</a:t>
            </a:fld>
            <a:endParaRPr lang="nl-NL"/>
          </a:p>
        </p:txBody>
      </p:sp>
    </p:spTree>
    <p:extLst>
      <p:ext uri="{BB962C8B-B14F-4D97-AF65-F5344CB8AC3E}">
        <p14:creationId xmlns:p14="http://schemas.microsoft.com/office/powerpoint/2010/main" val="3251816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18</a:t>
            </a:fld>
            <a:endParaRPr lang="nl-NL"/>
          </a:p>
        </p:txBody>
      </p:sp>
    </p:spTree>
    <p:extLst>
      <p:ext uri="{BB962C8B-B14F-4D97-AF65-F5344CB8AC3E}">
        <p14:creationId xmlns:p14="http://schemas.microsoft.com/office/powerpoint/2010/main" val="3854041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19</a:t>
            </a:fld>
            <a:endParaRPr lang="nl-NL"/>
          </a:p>
        </p:txBody>
      </p:sp>
    </p:spTree>
    <p:extLst>
      <p:ext uri="{BB962C8B-B14F-4D97-AF65-F5344CB8AC3E}">
        <p14:creationId xmlns:p14="http://schemas.microsoft.com/office/powerpoint/2010/main" val="352284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Any business can say it recycles even if it just does the bare minimum. But to be a sustainable business, it is necessary to go beyond just recycling.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designed to deliver circularity across its operation. Since its inception, our team have developed products that use mono materials across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range, aiming to refine the design and increase recyclability along the way. We never stop seeking out efficiencies and have always listened to our customers at every crucial stage of our growth. None of this was an afterthought for us - this was how we envisioned our business from day one.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a:t>
            </a:fld>
            <a:endParaRPr lang="nl-NL"/>
          </a:p>
        </p:txBody>
      </p:sp>
    </p:spTree>
    <p:extLst>
      <p:ext uri="{BB962C8B-B14F-4D97-AF65-F5344CB8AC3E}">
        <p14:creationId xmlns:p14="http://schemas.microsoft.com/office/powerpoint/2010/main" val="968463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20</a:t>
            </a:fld>
            <a:endParaRPr lang="nl-NL"/>
          </a:p>
        </p:txBody>
      </p:sp>
    </p:spTree>
    <p:extLst>
      <p:ext uri="{BB962C8B-B14F-4D97-AF65-F5344CB8AC3E}">
        <p14:creationId xmlns:p14="http://schemas.microsoft.com/office/powerpoint/2010/main" val="2277278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21</a:t>
            </a:fld>
            <a:endParaRPr lang="nl-NL"/>
          </a:p>
        </p:txBody>
      </p:sp>
    </p:spTree>
    <p:extLst>
      <p:ext uri="{BB962C8B-B14F-4D97-AF65-F5344CB8AC3E}">
        <p14:creationId xmlns:p14="http://schemas.microsoft.com/office/powerpoint/2010/main" val="1023674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With a new, UK-based warehouse, there is now a fast and reliable supply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product range for the busy British market. With overseas shipping times and associated costs reduced, we are able to offer a far more competitive and responsive service within England and Wales.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22</a:t>
            </a:fld>
            <a:endParaRPr lang="nl-NL"/>
          </a:p>
        </p:txBody>
      </p:sp>
    </p:spTree>
    <p:extLst>
      <p:ext uri="{BB962C8B-B14F-4D97-AF65-F5344CB8AC3E}">
        <p14:creationId xmlns:p14="http://schemas.microsoft.com/office/powerpoint/2010/main" val="335255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Any new customer can expect to see savings over a sustained period of supply. Switching to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not just about environmental wins; it is about economic sustainability across the beverage industry.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With a new, UK-based warehouse, there is now a fast and reliable supply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product range for the busy British market. With overseas shipping times and associated costs reduced, we are able to offer a far more competitive and responsive service within England and Wales.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average carbon footprint (cradle2gate) of beer is 275 grams CO₂/ litre. Since the propellant does not come directly into contact with the product, there is no need to use CO₂ or N₂. Air can be used to dispense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this will avoid additional production/ transport of CO₂ or N₂.</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One 30-litre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holds as much liquid as: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42.9 bottles of wine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3.8 crates of beer in bottles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Wingdings" panose="05000000000000000000" pitchFamily="2"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90.9 cans of beer/mixed drinks</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contents of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are held in an inner bag. The propellant in a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come into direct contact with the product (beer, wine, etc.). The advantage of this is that the propellant does not affect the quality of the product, which dramatically extends the shelf life of a ‘broached’ keg.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Bag-in-Keg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principle allows the keg to be tapped to virtually the last drop. Kegs using a spear always leave some residual product at the bottom (&gt;200ml), which is always thrown out. </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does not require return transport or cleaning with harsh chemicals. So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saves on return logistics and the cost of the cleaning process too.</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is a lightweight container for beverages and non-food liquids. The ratio of 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weight to the volume of the container is relatively low. Using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100" dirty="0">
                <a:effectLst/>
                <a:latin typeface="Calibri" panose="020F0502020204030204" pitchFamily="34" charset="0"/>
                <a:ea typeface="Calibri" panose="020F0502020204030204" pitchFamily="34" charset="0"/>
                <a:cs typeface="Calibri" panose="020F0502020204030204" pitchFamily="34" charset="0"/>
              </a:rPr>
              <a:t>®</a:t>
            </a:r>
            <a:r>
              <a:rPr lang="en-GB" sz="1100" dirty="0">
                <a:effectLst/>
                <a:latin typeface="Calibri" panose="020F0502020204030204" pitchFamily="34" charset="0"/>
                <a:ea typeface="Calibri" panose="020F0502020204030204" pitchFamily="34" charset="0"/>
                <a:cs typeface="Times New Roman" panose="02020603050405020304" pitchFamily="18" charset="0"/>
              </a:rPr>
              <a:t> gives a more efficient load capacity.</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23</a:t>
            </a:fld>
            <a:endParaRPr lang="nl-NL"/>
          </a:p>
        </p:txBody>
      </p:sp>
    </p:spTree>
    <p:extLst>
      <p:ext uri="{BB962C8B-B14F-4D97-AF65-F5344CB8AC3E}">
        <p14:creationId xmlns:p14="http://schemas.microsoft.com/office/powerpoint/2010/main" val="3176196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what would have been the end-of-life stage for a keg,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are only just beginning their journey. The dispensed kegs can be crushed into bails either as partly separated or complete kegs.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pays the collection partner a price per tonne for the material collected.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bails are collected by our collection partners, where the kegs will be dismantled and PET separated, so that the materials can be reused to production of new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Partners can choose to partly dismantle the kegs into the primary mono materials PET and PP while the bag and fittings can go into the local waste stream or bale the whole keg.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24</a:t>
            </a:fld>
            <a:endParaRPr lang="nl-NL"/>
          </a:p>
        </p:txBody>
      </p:sp>
    </p:spTree>
    <p:extLst>
      <p:ext uri="{BB962C8B-B14F-4D97-AF65-F5344CB8AC3E}">
        <p14:creationId xmlns:p14="http://schemas.microsoft.com/office/powerpoint/2010/main" val="3690951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what would have been the end-of-life stage for a keg,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are only just beginning their journey. The dispensed kegs can be crushed into bails either as partly separated or complete kegs.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pays the collection partner a price per tonne for the material collected.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bails are collected by our collection partners, where the kegs will be dismantled and PET separated, so that the materials can be reused to production of new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Partners can choose to partly dismantle the kegs into the primary mono materials PET and PP while the bag and fittings can go into the local waste stream or bale the whole keg.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25</a:t>
            </a:fld>
            <a:endParaRPr lang="nl-NL"/>
          </a:p>
        </p:txBody>
      </p:sp>
    </p:spTree>
    <p:extLst>
      <p:ext uri="{BB962C8B-B14F-4D97-AF65-F5344CB8AC3E}">
        <p14:creationId xmlns:p14="http://schemas.microsoft.com/office/powerpoint/2010/main" val="2267300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what would have been the end-of-life stage for a keg, our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are only just beginning their journey. The dispensed kegs can be crushed into bails either as partly separated or complete kegs.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pays the collection partner a price per tonne for the material collected.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bails are collected by our collection partners, where the kegs will be dismantled and PET separated, so that the materials can be reused to production of new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KeyKegs</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Partners can choose to partly dismantle the kegs into the primary mono materials PET and PP while the bag and fittings can go into the local waste stream or bale the whole keg.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26</a:t>
            </a:fld>
            <a:endParaRPr lang="nl-NL"/>
          </a:p>
        </p:txBody>
      </p:sp>
    </p:spTree>
    <p:extLst>
      <p:ext uri="{BB962C8B-B14F-4D97-AF65-F5344CB8AC3E}">
        <p14:creationId xmlns:p14="http://schemas.microsoft.com/office/powerpoint/2010/main" val="2487409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27</a:t>
            </a:fld>
            <a:endParaRPr lang="nl-NL"/>
          </a:p>
        </p:txBody>
      </p:sp>
    </p:spTree>
    <p:extLst>
      <p:ext uri="{BB962C8B-B14F-4D97-AF65-F5344CB8AC3E}">
        <p14:creationId xmlns:p14="http://schemas.microsoft.com/office/powerpoint/2010/main" val="424261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Any business can say it recycles even if it just does the bare minimum. But to be a sustainable business, it is necessary to go beyond just recycling.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designed to deliver circularity across its operation. Since its inception, our team have developed products that use mono materials across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range, aiming to refine the design and increase recyclability along the way. We never stop seeking out efficiencies and have always listened to our customers at every crucial stage of our growth. None of this was an afterthought for us - this was how we envisioned our business from day one.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3</a:t>
            </a:fld>
            <a:endParaRPr lang="nl-NL"/>
          </a:p>
        </p:txBody>
      </p:sp>
    </p:spTree>
    <p:extLst>
      <p:ext uri="{BB962C8B-B14F-4D97-AF65-F5344CB8AC3E}">
        <p14:creationId xmlns:p14="http://schemas.microsoft.com/office/powerpoint/2010/main" val="141741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Any business can say it recycles even if it just does the bare minimum. But to be a sustainable business, it is necessary to go beyond just recycling.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designed to deliver circularity across its operation. Since its inception, our team have developed products that use mono materials across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KeyKeg</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range, aiming to refine the design and increase recyclability along the way. We never stop seeking out efficiencies and have always listened to our customers at every crucial stage of our growth. None of this was an afterthought for us - this was how we envisioned our business from day one.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4</a:t>
            </a:fld>
            <a:endParaRPr lang="nl-NL"/>
          </a:p>
        </p:txBody>
      </p:sp>
    </p:spTree>
    <p:extLst>
      <p:ext uri="{BB962C8B-B14F-4D97-AF65-F5344CB8AC3E}">
        <p14:creationId xmlns:p14="http://schemas.microsoft.com/office/powerpoint/2010/main" val="148258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 circular economy is an antidote to a linear economy. Instead of things being mined, made and disposed of, things are repeatedly reused.  The product/material needs to have been created with recyclability in mind, have an infrastructure in place to keep that product/material in circulation and out of landfill. The current focus of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team is to continue building solid working relationships with our collection partners and gain new ones in strategic locations around the world. Offering easy recycling options is key for us, because once in place, this will offer our customers a local way to make a global difference.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5</a:t>
            </a:fld>
            <a:endParaRPr lang="nl-NL"/>
          </a:p>
        </p:txBody>
      </p:sp>
    </p:spTree>
    <p:extLst>
      <p:ext uri="{BB962C8B-B14F-4D97-AF65-F5344CB8AC3E}">
        <p14:creationId xmlns:p14="http://schemas.microsoft.com/office/powerpoint/2010/main" val="149209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a crucial point. If a business doesn’t have any way of measuring its environmental impact, it can’t monitor the effects of its actions. To access this information, an extensive database and advanced calculations are necessary.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uses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Ecochain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software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We are switching to SIMA Pro)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tabulate the sustainability of its products and processes. This provides us with an LCA* (Life Cycle Assessment) analysis.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thinks and acts in terms of the Life Cycle Assessment framework (the only worldwide acknowledged thinking and measuring framework for sustainability). We use this data to benchmark our footprint, which means we can quantify the success of any improvements and pinpoint the areas where more needs to be done.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6</a:t>
            </a:fld>
            <a:endParaRPr lang="nl-NL"/>
          </a:p>
        </p:txBody>
      </p:sp>
    </p:spTree>
    <p:extLst>
      <p:ext uri="{BB962C8B-B14F-4D97-AF65-F5344CB8AC3E}">
        <p14:creationId xmlns:p14="http://schemas.microsoft.com/office/powerpoint/2010/main" val="89889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a crucial point. If a business doesn’t have any way of measuring its environmental impact, it can’t monitor the effects of its actions. To access this information, an extensive database and advanced calculations are necessary.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uses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Ecochain</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software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We are switching to SIMA Pro) </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tabulate the sustainability of its products and processes. This provides us with an LCA* (Life Cycle Assessment) analysis.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OneCircle</a:t>
            </a:r>
            <a:r>
              <a:rPr lang="en-GB" sz="1800" dirty="0">
                <a:effectLst/>
                <a:latin typeface="Calibri" panose="020F0502020204030204" pitchFamily="34" charset="0"/>
                <a:ea typeface="Calibri" panose="020F0502020204030204" pitchFamily="34" charset="0"/>
                <a:cs typeface="Times New Roman" panose="02020603050405020304" pitchFamily="18" charset="0"/>
              </a:rPr>
              <a:t> thinks and acts in terms of the Life Cycle Assessment framework (the only worldwide acknowledged thinking and measuring framework for sustainability). We use this data to benchmark our footprint, which means we can quantify the success of any improvements and pinpoint the areas where more needs to be done.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7</a:t>
            </a:fld>
            <a:endParaRPr lang="nl-NL"/>
          </a:p>
        </p:txBody>
      </p:sp>
    </p:spTree>
    <p:extLst>
      <p:ext uri="{BB962C8B-B14F-4D97-AF65-F5344CB8AC3E}">
        <p14:creationId xmlns:p14="http://schemas.microsoft.com/office/powerpoint/2010/main" val="357627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Yes, this methodology incorporates a multitude of product aspects having an environmental impact, such as: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Global Warming Potential (CO2 footprint)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Water usage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Air and water pollution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Depletion of resources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Impact on the ozone layer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Acidification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Eutrophication and more.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come to a weighted average of all environmental impacts, the Environmental Cost Indicator (ECI) can be used (costs of the environmental damage in represented in Euros). The LCA report provides a comparison with traditional means of beer/wine packaging such as steel kegs, glass bottles and casks. In addition, the report reveals the lowest possible impact of the future 100% circular version of our products, showing that it is superior to traditional packaging in almost all scenarios.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8</a:t>
            </a:fld>
            <a:endParaRPr lang="nl-NL"/>
          </a:p>
        </p:txBody>
      </p:sp>
    </p:spTree>
    <p:extLst>
      <p:ext uri="{BB962C8B-B14F-4D97-AF65-F5344CB8AC3E}">
        <p14:creationId xmlns:p14="http://schemas.microsoft.com/office/powerpoint/2010/main" val="304730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Yes, this methodology incorporates a multitude of product aspects having an environmental impact, such as: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Global Warming Potential (CO2 footprint)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Water usage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Air and water pollution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Depletion of resources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Impact on the ozone layer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Acidification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Eutrophication and more.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come to a weighted average of all environmental impacts, the Environmental Cost Indicator (ECI) can be used (costs of the environmental damage in represented in Euros). The LCA report provides a comparison with traditional means of beer/wine packaging such as steel kegs, glass bottles and casks. In addition, the report reveals the lowest possible impact of the future 100% circular version of our products, showing that it is superior to traditional packaging in almost all scenarios.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A1B488CA-F1A2-49D9-BB9F-B09849702EB8}" type="slidenum">
              <a:rPr lang="nl-NL" smtClean="0"/>
              <a:t>9</a:t>
            </a:fld>
            <a:endParaRPr lang="nl-NL"/>
          </a:p>
        </p:txBody>
      </p:sp>
    </p:spTree>
    <p:extLst>
      <p:ext uri="{BB962C8B-B14F-4D97-AF65-F5344CB8AC3E}">
        <p14:creationId xmlns:p14="http://schemas.microsoft.com/office/powerpoint/2010/main" val="381564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8CDAAD-95C2-4D4F-9CCA-FC55343350C8}"/>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CDD4EA-E2B3-45EB-9CBE-8A100B6C5C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8F7156F-2D49-47D0-A107-876BE62C6862}"/>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5" name="Tijdelijke aanduiding voor voettekst 4">
            <a:extLst>
              <a:ext uri="{FF2B5EF4-FFF2-40B4-BE49-F238E27FC236}">
                <a16:creationId xmlns:a16="http://schemas.microsoft.com/office/drawing/2014/main" id="{2EFB81E9-C09D-4971-9DD0-B1BEADD2CA9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4251AA-DAB5-429F-8581-00F093B62421}"/>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157052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F4BAA-6617-4E5E-BE5F-85748442E3B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0E486B1-BEA1-4221-AE38-AE246BAA03A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684CEA-9DD2-4062-A402-1C3954CA1BAC}"/>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5" name="Tijdelijke aanduiding voor voettekst 4">
            <a:extLst>
              <a:ext uri="{FF2B5EF4-FFF2-40B4-BE49-F238E27FC236}">
                <a16:creationId xmlns:a16="http://schemas.microsoft.com/office/drawing/2014/main" id="{D688ADC4-9F7C-4E64-8D7A-0687C71CE66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D5B135-EEBD-49BD-8B01-9FAAC0864917}"/>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3471360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F260567-C401-4734-8865-46DA1CAAEBD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CFC0CDE-3B23-4818-AF31-9890A6DC84F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C4E272F-909D-45E2-9617-D1E56C0882A7}"/>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5" name="Tijdelijke aanduiding voor voettekst 4">
            <a:extLst>
              <a:ext uri="{FF2B5EF4-FFF2-40B4-BE49-F238E27FC236}">
                <a16:creationId xmlns:a16="http://schemas.microsoft.com/office/drawing/2014/main" id="{8705ACA1-A787-4804-9FF8-F7DC8D366CD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D117143-26F4-4967-BC72-139711A23D90}"/>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122161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14DF46-52FF-42D5-88E2-ED3174027ED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0EF1C7A-65AE-49D2-A9DA-5FA77EE7B16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4F281A-8BE8-47E6-8129-EA289C8A2BE8}"/>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5" name="Tijdelijke aanduiding voor voettekst 4">
            <a:extLst>
              <a:ext uri="{FF2B5EF4-FFF2-40B4-BE49-F238E27FC236}">
                <a16:creationId xmlns:a16="http://schemas.microsoft.com/office/drawing/2014/main" id="{54C9A058-4302-4B0F-B33D-3AE9F933BE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854AD9-9241-4FF0-BE55-66885DC1DA54}"/>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599322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289752-A509-4A63-8C47-3A2A31A8BDB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EEB3E8F-A6DE-4AAF-9C35-5F8AECE71A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DEC1A5D-5975-4B30-9F48-85AAD2BEA952}"/>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5" name="Tijdelijke aanduiding voor voettekst 4">
            <a:extLst>
              <a:ext uri="{FF2B5EF4-FFF2-40B4-BE49-F238E27FC236}">
                <a16:creationId xmlns:a16="http://schemas.microsoft.com/office/drawing/2014/main" id="{F2520EF0-A081-4BBD-B4EE-076297ADF4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35498E9-2F84-4359-801A-F17048531DBB}"/>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90770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787CB-CECF-4EF2-B2FA-E33DAB33276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7D0BF9B-3D07-4A65-9512-BDF040BBDE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797DF5B-F95C-4D20-99A7-7EBCE8D003D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D18070-C368-4C8F-9DA2-AC9EAB6C2920}"/>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6" name="Tijdelijke aanduiding voor voettekst 5">
            <a:extLst>
              <a:ext uri="{FF2B5EF4-FFF2-40B4-BE49-F238E27FC236}">
                <a16:creationId xmlns:a16="http://schemas.microsoft.com/office/drawing/2014/main" id="{EE4414A3-A9D7-40C9-8E84-AC4385F22C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E0C1E1E-D372-473A-BBEB-0FFB6FA95FFA}"/>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3747136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F7699-4223-4CCF-B996-5433E6BEADA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9D7F215-F840-4392-B815-876ECB6426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35AA3DE-D6A7-4A0C-A3F7-507A2903C2F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15BA6E5-C789-42DB-8AB1-E535890C71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07617C-5D17-4147-83C5-FB44C9D76BC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232E4E3-9D1D-48B7-9ADF-90C8AAC66EA3}"/>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8" name="Tijdelijke aanduiding voor voettekst 7">
            <a:extLst>
              <a:ext uri="{FF2B5EF4-FFF2-40B4-BE49-F238E27FC236}">
                <a16:creationId xmlns:a16="http://schemas.microsoft.com/office/drawing/2014/main" id="{E660FCB2-D905-48E2-917A-CB84B8CB5BC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B00EFBD-B813-493F-95EF-20BA7BDF584B}"/>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397344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0AEFE-2434-42BD-91B6-7A281E745E1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417E69A-0447-4560-A914-934337533EE5}"/>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4" name="Tijdelijke aanduiding voor voettekst 3">
            <a:extLst>
              <a:ext uri="{FF2B5EF4-FFF2-40B4-BE49-F238E27FC236}">
                <a16:creationId xmlns:a16="http://schemas.microsoft.com/office/drawing/2014/main" id="{06EAB3EB-AAEC-4355-B9DF-2B3E5250486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1D503F5-2A7E-4F4B-912C-AB01EE46CDBB}"/>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252892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6C703C0-85FF-4449-9707-463851161A47}"/>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3" name="Tijdelijke aanduiding voor voettekst 2">
            <a:extLst>
              <a:ext uri="{FF2B5EF4-FFF2-40B4-BE49-F238E27FC236}">
                <a16:creationId xmlns:a16="http://schemas.microsoft.com/office/drawing/2014/main" id="{A58A1841-8D35-4E49-AC95-8C452E13C3A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A199621-9936-4D5B-86A8-767F3FF81EFF}"/>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144420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0877F-5944-40D7-83E4-2E141586392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443C17A-E0C5-49ED-820D-C1AB39C1E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240BDB4-D920-4DD8-BF1A-AD03DDE5B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91B0064-26F5-403C-A1BB-CD209B88C896}"/>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6" name="Tijdelijke aanduiding voor voettekst 5">
            <a:extLst>
              <a:ext uri="{FF2B5EF4-FFF2-40B4-BE49-F238E27FC236}">
                <a16:creationId xmlns:a16="http://schemas.microsoft.com/office/drawing/2014/main" id="{0C5E28F7-3774-47F5-A435-B9EB10349B4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CF42919-F72A-448C-9622-2C12636B3505}"/>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1143416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43E4B-3481-4E81-8DAE-2A7BCCADF17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3D96A48-9422-4275-B919-7E93A74A6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37DC592-B2FE-43BA-A40A-0167A931B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CFEFE09-6CF7-419D-934E-D8D709956041}"/>
              </a:ext>
            </a:extLst>
          </p:cNvPr>
          <p:cNvSpPr>
            <a:spLocks noGrp="1"/>
          </p:cNvSpPr>
          <p:nvPr>
            <p:ph type="dt" sz="half" idx="10"/>
          </p:nvPr>
        </p:nvSpPr>
        <p:spPr/>
        <p:txBody>
          <a:bodyPr/>
          <a:lstStyle/>
          <a:p>
            <a:fld id="{A761F697-2B93-4026-8454-BF0003961B4C}" type="datetimeFigureOut">
              <a:rPr lang="nl-NL" smtClean="0"/>
              <a:t>22-10-2021</a:t>
            </a:fld>
            <a:endParaRPr lang="nl-NL"/>
          </a:p>
        </p:txBody>
      </p:sp>
      <p:sp>
        <p:nvSpPr>
          <p:cNvPr id="6" name="Tijdelijke aanduiding voor voettekst 5">
            <a:extLst>
              <a:ext uri="{FF2B5EF4-FFF2-40B4-BE49-F238E27FC236}">
                <a16:creationId xmlns:a16="http://schemas.microsoft.com/office/drawing/2014/main" id="{08AF95D3-8892-4E97-BEAE-A2EEA19D04A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0ACF29C-F1A0-4F40-AA53-49E022285833}"/>
              </a:ext>
            </a:extLst>
          </p:cNvPr>
          <p:cNvSpPr>
            <a:spLocks noGrp="1"/>
          </p:cNvSpPr>
          <p:nvPr>
            <p:ph type="sldNum" sz="quarter" idx="12"/>
          </p:nvPr>
        </p:nvSpPr>
        <p:spPr/>
        <p:txBody>
          <a:bodyPr/>
          <a:lstStyle/>
          <a:p>
            <a:fld id="{3FD5DD35-C65E-4B1F-A0AA-332E037CE4DD}" type="slidenum">
              <a:rPr lang="nl-NL" smtClean="0"/>
              <a:t>‹#›</a:t>
            </a:fld>
            <a:endParaRPr lang="nl-NL"/>
          </a:p>
        </p:txBody>
      </p:sp>
    </p:spTree>
    <p:extLst>
      <p:ext uri="{BB962C8B-B14F-4D97-AF65-F5344CB8AC3E}">
        <p14:creationId xmlns:p14="http://schemas.microsoft.com/office/powerpoint/2010/main" val="195212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4FCD5C8-EB51-462D-B921-0679FE2B4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7FA51EA-CB91-41B6-8736-675D7FDD7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450F27C-9701-495C-9F70-3895AABE2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1F697-2B93-4026-8454-BF0003961B4C}" type="datetimeFigureOut">
              <a:rPr lang="nl-NL" smtClean="0"/>
              <a:t>22-10-2021</a:t>
            </a:fld>
            <a:endParaRPr lang="nl-NL"/>
          </a:p>
        </p:txBody>
      </p:sp>
      <p:sp>
        <p:nvSpPr>
          <p:cNvPr id="5" name="Tijdelijke aanduiding voor voettekst 4">
            <a:extLst>
              <a:ext uri="{FF2B5EF4-FFF2-40B4-BE49-F238E27FC236}">
                <a16:creationId xmlns:a16="http://schemas.microsoft.com/office/drawing/2014/main" id="{002B3421-30BB-4765-9A02-8F43B7CDE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38E318-2CAF-4238-ADBA-8FC75EC123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5DD35-C65E-4B1F-A0AA-332E037CE4DD}" type="slidenum">
              <a:rPr lang="nl-NL" smtClean="0"/>
              <a:t>‹#›</a:t>
            </a:fld>
            <a:endParaRPr lang="nl-NL"/>
          </a:p>
        </p:txBody>
      </p:sp>
    </p:spTree>
    <p:extLst>
      <p:ext uri="{BB962C8B-B14F-4D97-AF65-F5344CB8AC3E}">
        <p14:creationId xmlns:p14="http://schemas.microsoft.com/office/powerpoint/2010/main" val="3821909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A1C19-FA4F-4CBC-8236-07669807FDF5}"/>
              </a:ext>
            </a:extLst>
          </p:cNvPr>
          <p:cNvSpPr>
            <a:spLocks noGrp="1"/>
          </p:cNvSpPr>
          <p:nvPr>
            <p:ph type="ctrTitle"/>
          </p:nvPr>
        </p:nvSpPr>
        <p:spPr>
          <a:xfrm>
            <a:off x="1524000" y="1782762"/>
            <a:ext cx="9144000" cy="2387600"/>
          </a:xfrm>
        </p:spPr>
        <p:txBody>
          <a:bodyPr>
            <a:normAutofit fontScale="90000"/>
          </a:bodyPr>
          <a:lstStyle/>
          <a:p>
            <a:r>
              <a:rPr lang="nl-NL" dirty="0">
                <a:solidFill>
                  <a:schemeClr val="bg1"/>
                </a:solidFill>
                <a:latin typeface="Circular Pro Black" panose="020B0A04020101010102" pitchFamily="34" charset="0"/>
                <a:cs typeface="Circular Pro Black" panose="020B0A04020101010102" pitchFamily="34" charset="0"/>
              </a:rPr>
              <a:t>Plastic (</a:t>
            </a:r>
            <a:r>
              <a:rPr lang="nl-NL" dirty="0" err="1">
                <a:solidFill>
                  <a:schemeClr val="bg1"/>
                </a:solidFill>
                <a:latin typeface="Circular Pro Black" panose="020B0A04020101010102" pitchFamily="34" charset="0"/>
                <a:cs typeface="Circular Pro Black" panose="020B0A04020101010102" pitchFamily="34" charset="0"/>
              </a:rPr>
              <a:t>Key</a:t>
            </a:r>
            <a:r>
              <a:rPr lang="nl-NL" dirty="0">
                <a:solidFill>
                  <a:schemeClr val="bg1"/>
                </a:solidFill>
                <a:latin typeface="Circular Pro Black" panose="020B0A04020101010102" pitchFamily="34" charset="0"/>
                <a:cs typeface="Circular Pro Black" panose="020B0A04020101010102" pitchFamily="34" charset="0"/>
              </a:rPr>
              <a:t>)</a:t>
            </a:r>
            <a:r>
              <a:rPr lang="nl-NL" dirty="0" err="1">
                <a:solidFill>
                  <a:schemeClr val="bg1"/>
                </a:solidFill>
                <a:latin typeface="Circular Pro Black" panose="020B0A04020101010102" pitchFamily="34" charset="0"/>
                <a:cs typeface="Circular Pro Black" panose="020B0A04020101010102" pitchFamily="34" charset="0"/>
              </a:rPr>
              <a:t>Kegs</a:t>
            </a:r>
            <a:r>
              <a:rPr lang="nl-NL" dirty="0">
                <a:solidFill>
                  <a:schemeClr val="bg1"/>
                </a:solidFill>
                <a:latin typeface="Circular Pro Black" panose="020B0A04020101010102" pitchFamily="34" charset="0"/>
                <a:cs typeface="Circular Pro Black" panose="020B0A04020101010102" pitchFamily="34" charset="0"/>
              </a:rPr>
              <a:t>; </a:t>
            </a:r>
            <a:br>
              <a:rPr lang="nl-NL" dirty="0">
                <a:solidFill>
                  <a:schemeClr val="bg1"/>
                </a:solidFill>
                <a:latin typeface="Circular Pro Black" panose="020B0A04020101010102" pitchFamily="34" charset="0"/>
                <a:cs typeface="Circular Pro Black" panose="020B0A04020101010102" pitchFamily="34" charset="0"/>
              </a:rPr>
            </a:br>
            <a:r>
              <a:rPr lang="nl-NL" dirty="0" err="1">
                <a:solidFill>
                  <a:schemeClr val="bg1"/>
                </a:solidFill>
                <a:latin typeface="Circular Pro Black" panose="020B0A04020101010102" pitchFamily="34" charset="0"/>
                <a:cs typeface="Circular Pro Black" panose="020B0A04020101010102" pitchFamily="34" charset="0"/>
              </a:rPr>
              <a:t>sustainable</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packaging</a:t>
            </a:r>
            <a:r>
              <a:rPr lang="nl-NL" dirty="0">
                <a:solidFill>
                  <a:schemeClr val="bg1"/>
                </a:solidFill>
                <a:latin typeface="Circular Pro Black" panose="020B0A04020101010102" pitchFamily="34" charset="0"/>
                <a:cs typeface="Circular Pro Black" panose="020B0A04020101010102" pitchFamily="34" charset="0"/>
              </a:rPr>
              <a:t>?</a:t>
            </a:r>
          </a:p>
        </p:txBody>
      </p:sp>
      <p:sp>
        <p:nvSpPr>
          <p:cNvPr id="3" name="Titel 1">
            <a:extLst>
              <a:ext uri="{FF2B5EF4-FFF2-40B4-BE49-F238E27FC236}">
                <a16:creationId xmlns:a16="http://schemas.microsoft.com/office/drawing/2014/main" id="{93DCA012-16AB-41C4-B7DA-9F19C6FC781B}"/>
              </a:ext>
            </a:extLst>
          </p:cNvPr>
          <p:cNvSpPr txBox="1">
            <a:spLocks/>
          </p:cNvSpPr>
          <p:nvPr/>
        </p:nvSpPr>
        <p:spPr>
          <a:xfrm>
            <a:off x="0" y="5827554"/>
            <a:ext cx="12192000" cy="748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dirty="0">
                <a:solidFill>
                  <a:schemeClr val="bg1"/>
                </a:solidFill>
                <a:effectLst/>
                <a:latin typeface="Circular Pro Book" panose="020B0604020101020102" pitchFamily="34" charset="0"/>
                <a:cs typeface="Circular Pro Book" panose="020B0604020101020102" pitchFamily="34" charset="0"/>
              </a:rPr>
              <a:t>Michiel de Jager | </a:t>
            </a:r>
            <a:r>
              <a:rPr lang="nl-NL" sz="2800" dirty="0" err="1">
                <a:solidFill>
                  <a:schemeClr val="bg1"/>
                </a:solidFill>
                <a:effectLst/>
                <a:latin typeface="Circular Pro Book" panose="020B0604020101020102" pitchFamily="34" charset="0"/>
                <a:cs typeface="Circular Pro Book" panose="020B0604020101020102" pitchFamily="34" charset="0"/>
              </a:rPr>
              <a:t>KeyKeg</a:t>
            </a:r>
            <a:endParaRPr lang="nl-NL" sz="2800" dirty="0">
              <a:solidFill>
                <a:schemeClr val="bg1"/>
              </a:solidFill>
              <a:effectLst/>
              <a:latin typeface="Circular Pro Book" panose="020B0604020101020102" pitchFamily="34" charset="0"/>
              <a:cs typeface="Circular Pro Book" panose="020B0604020101020102" pitchFamily="34" charset="0"/>
            </a:endParaRPr>
          </a:p>
        </p:txBody>
      </p:sp>
    </p:spTree>
    <p:extLst>
      <p:ext uri="{BB962C8B-B14F-4D97-AF65-F5344CB8AC3E}">
        <p14:creationId xmlns:p14="http://schemas.microsoft.com/office/powerpoint/2010/main" val="327889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EEFC4CEA-49DC-4A02-B7C2-C4429EB6E15D}"/>
              </a:ext>
            </a:extLst>
          </p:cNvPr>
          <p:cNvGraphicFramePr/>
          <p:nvPr>
            <p:extLst>
              <p:ext uri="{D42A27DB-BD31-4B8C-83A1-F6EECF244321}">
                <p14:modId xmlns:p14="http://schemas.microsoft.com/office/powerpoint/2010/main" val="2529190054"/>
              </p:ext>
            </p:extLst>
          </p:nvPr>
        </p:nvGraphicFramePr>
        <p:xfrm>
          <a:off x="2032000" y="548216"/>
          <a:ext cx="81280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9236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F2CC8-B722-4914-A1D4-FBDD1B55EBB4}"/>
              </a:ext>
            </a:extLst>
          </p:cNvPr>
          <p:cNvSpPr>
            <a:spLocks noGrp="1"/>
          </p:cNvSpPr>
          <p:nvPr>
            <p:ph type="title"/>
          </p:nvPr>
        </p:nvSpPr>
        <p:spPr>
          <a:xfrm>
            <a:off x="838200" y="2766218"/>
            <a:ext cx="10515600" cy="1325563"/>
          </a:xfrm>
        </p:spPr>
        <p:txBody>
          <a:bodyPr/>
          <a:lstStyle/>
          <a:p>
            <a:pPr algn="ctr"/>
            <a:r>
              <a:rPr lang="nl-NL" dirty="0" err="1">
                <a:solidFill>
                  <a:schemeClr val="bg1"/>
                </a:solidFill>
                <a:latin typeface="Circular Pro Black" panose="020B0A04020101010102" pitchFamily="34" charset="0"/>
                <a:cs typeface="Circular Pro Black" panose="020B0A04020101010102" pitchFamily="34" charset="0"/>
              </a:rPr>
              <a:t>Should</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the</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beverage</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industry</a:t>
            </a:r>
            <a:r>
              <a:rPr lang="nl-NL" dirty="0">
                <a:solidFill>
                  <a:schemeClr val="bg1"/>
                </a:solidFill>
                <a:latin typeface="Circular Pro Black" panose="020B0A04020101010102" pitchFamily="34" charset="0"/>
                <a:cs typeface="Circular Pro Black" panose="020B0A04020101010102" pitchFamily="34" charset="0"/>
              </a:rPr>
              <a:t> </a:t>
            </a:r>
            <a:br>
              <a:rPr lang="nl-NL" dirty="0">
                <a:solidFill>
                  <a:schemeClr val="bg1"/>
                </a:solidFill>
                <a:latin typeface="Circular Pro Black" panose="020B0A04020101010102" pitchFamily="34" charset="0"/>
                <a:cs typeface="Circular Pro Black" panose="020B0A04020101010102" pitchFamily="34" charset="0"/>
              </a:rPr>
            </a:br>
            <a:r>
              <a:rPr lang="nl-NL" dirty="0" err="1">
                <a:solidFill>
                  <a:schemeClr val="bg1"/>
                </a:solidFill>
                <a:latin typeface="Circular Pro Black" panose="020B0A04020101010102" pitchFamily="34" charset="0"/>
                <a:cs typeface="Circular Pro Black" panose="020B0A04020101010102" pitchFamily="34" charset="0"/>
              </a:rPr>
              <a:t>still</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be</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using</a:t>
            </a:r>
            <a:r>
              <a:rPr lang="nl-NL" dirty="0">
                <a:solidFill>
                  <a:schemeClr val="bg1"/>
                </a:solidFill>
                <a:latin typeface="Circular Pro Black" panose="020B0A04020101010102" pitchFamily="34" charset="0"/>
                <a:cs typeface="Circular Pro Black" panose="020B0A04020101010102" pitchFamily="34" charset="0"/>
              </a:rPr>
              <a:t> plastic at </a:t>
            </a:r>
            <a:r>
              <a:rPr lang="nl-NL" dirty="0" err="1">
                <a:solidFill>
                  <a:schemeClr val="bg1"/>
                </a:solidFill>
                <a:latin typeface="Circular Pro Black" panose="020B0A04020101010102" pitchFamily="34" charset="0"/>
                <a:cs typeface="Circular Pro Black" panose="020B0A04020101010102" pitchFamily="34" charset="0"/>
              </a:rPr>
              <a:t>all</a:t>
            </a:r>
            <a:r>
              <a:rPr lang="nl-NL" dirty="0">
                <a:solidFill>
                  <a:schemeClr val="bg1"/>
                </a:solidFill>
                <a:latin typeface="Circular Pro Black" panose="020B0A04020101010102" pitchFamily="34" charset="0"/>
                <a:cs typeface="Circular Pro Black" panose="020B0A04020101010102" pitchFamily="34" charset="0"/>
              </a:rPr>
              <a:t>?</a:t>
            </a:r>
          </a:p>
        </p:txBody>
      </p:sp>
    </p:spTree>
    <p:extLst>
      <p:ext uri="{BB962C8B-B14F-4D97-AF65-F5344CB8AC3E}">
        <p14:creationId xmlns:p14="http://schemas.microsoft.com/office/powerpoint/2010/main" val="3802720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4DB0-919A-48EA-B858-788578291A53}"/>
              </a:ext>
            </a:extLst>
          </p:cNvPr>
          <p:cNvSpPr>
            <a:spLocks noGrp="1"/>
          </p:cNvSpPr>
          <p:nvPr>
            <p:ph type="title"/>
          </p:nvPr>
        </p:nvSpPr>
        <p:spPr>
          <a:xfrm>
            <a:off x="838200" y="2766218"/>
            <a:ext cx="10515600" cy="1325563"/>
          </a:xfrm>
        </p:spPr>
        <p:txBody>
          <a:bodyPr/>
          <a:lstStyle/>
          <a:p>
            <a:pPr algn="ctr"/>
            <a:r>
              <a:rPr lang="nl-NL" dirty="0" err="1">
                <a:solidFill>
                  <a:schemeClr val="bg1"/>
                </a:solidFill>
                <a:latin typeface="Circular Pro Black" panose="020B0A04020101010102" pitchFamily="34" charset="0"/>
                <a:cs typeface="Circular Pro Black" panose="020B0A04020101010102" pitchFamily="34" charset="0"/>
              </a:rPr>
              <a:t>What</a:t>
            </a:r>
            <a:r>
              <a:rPr lang="nl-NL" dirty="0">
                <a:solidFill>
                  <a:schemeClr val="bg1"/>
                </a:solidFill>
                <a:latin typeface="Circular Pro Black" panose="020B0A04020101010102" pitchFamily="34" charset="0"/>
                <a:cs typeface="Circular Pro Black" panose="020B0A04020101010102" pitchFamily="34" charset="0"/>
              </a:rPr>
              <a:t> is PET, </a:t>
            </a:r>
            <a:r>
              <a:rPr lang="nl-NL" dirty="0" err="1">
                <a:solidFill>
                  <a:schemeClr val="bg1"/>
                </a:solidFill>
                <a:latin typeface="Circular Pro Black" panose="020B0A04020101010102" pitchFamily="34" charset="0"/>
                <a:cs typeface="Circular Pro Black" panose="020B0A04020101010102" pitchFamily="34" charset="0"/>
              </a:rPr>
              <a:t>and</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how</a:t>
            </a:r>
            <a:r>
              <a:rPr lang="nl-NL" dirty="0">
                <a:solidFill>
                  <a:schemeClr val="bg1"/>
                </a:solidFill>
                <a:latin typeface="Circular Pro Black" panose="020B0A04020101010102" pitchFamily="34" charset="0"/>
                <a:cs typeface="Circular Pro Black" panose="020B0A04020101010102" pitchFamily="34" charset="0"/>
              </a:rPr>
              <a:t> do </a:t>
            </a:r>
            <a:r>
              <a:rPr lang="nl-NL" dirty="0" err="1">
                <a:solidFill>
                  <a:schemeClr val="bg1"/>
                </a:solidFill>
                <a:latin typeface="Circular Pro Black" panose="020B0A04020101010102" pitchFamily="34" charset="0"/>
                <a:cs typeface="Circular Pro Black" panose="020B0A04020101010102" pitchFamily="34" charset="0"/>
              </a:rPr>
              <a:t>you</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use</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it</a:t>
            </a:r>
            <a:r>
              <a:rPr lang="nl-NL" dirty="0">
                <a:solidFill>
                  <a:schemeClr val="bg1"/>
                </a:solidFill>
                <a:latin typeface="Circular Pro Black" panose="020B0A04020101010102" pitchFamily="34" charset="0"/>
                <a:cs typeface="Circular Pro Black" panose="020B0A04020101010102" pitchFamily="34" charset="0"/>
              </a:rPr>
              <a:t>?</a:t>
            </a:r>
          </a:p>
        </p:txBody>
      </p:sp>
      <p:sp>
        <p:nvSpPr>
          <p:cNvPr id="6" name="Titel 1">
            <a:extLst>
              <a:ext uri="{FF2B5EF4-FFF2-40B4-BE49-F238E27FC236}">
                <a16:creationId xmlns:a16="http://schemas.microsoft.com/office/drawing/2014/main" id="{CA4A2BC7-0849-40EB-BA6B-6D00B2EA7BD7}"/>
              </a:ext>
            </a:extLst>
          </p:cNvPr>
          <p:cNvSpPr txBox="1">
            <a:spLocks/>
          </p:cNvSpPr>
          <p:nvPr/>
        </p:nvSpPr>
        <p:spPr>
          <a:xfrm>
            <a:off x="675640" y="38939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i="1" dirty="0">
                <a:solidFill>
                  <a:schemeClr val="bg1"/>
                </a:solidFill>
                <a:effectLst/>
                <a:latin typeface="Circular Pro Book" panose="020B0604020101020102" pitchFamily="34" charset="0"/>
                <a:cs typeface="Circular Pro Book" panose="020B0604020101020102" pitchFamily="34" charset="0"/>
              </a:rPr>
              <a:t>polyethylene </a:t>
            </a:r>
            <a:r>
              <a:rPr lang="nl-NL" i="1" dirty="0" err="1">
                <a:solidFill>
                  <a:schemeClr val="bg1"/>
                </a:solidFill>
                <a:effectLst/>
                <a:latin typeface="Circular Pro Book" panose="020B0604020101020102" pitchFamily="34" charset="0"/>
                <a:cs typeface="Circular Pro Book" panose="020B0604020101020102" pitchFamily="34" charset="0"/>
              </a:rPr>
              <a:t>terephthalate</a:t>
            </a:r>
            <a:endParaRPr lang="nl-NL" i="1" dirty="0">
              <a:solidFill>
                <a:schemeClr val="bg1"/>
              </a:solidFill>
              <a:effectLst/>
              <a:latin typeface="Circular Pro Book" panose="020B0604020101020102" pitchFamily="34" charset="0"/>
              <a:cs typeface="Circular Pro Book" panose="020B0604020101020102" pitchFamily="34" charset="0"/>
            </a:endParaRPr>
          </a:p>
        </p:txBody>
      </p:sp>
    </p:spTree>
    <p:extLst>
      <p:ext uri="{BB962C8B-B14F-4D97-AF65-F5344CB8AC3E}">
        <p14:creationId xmlns:p14="http://schemas.microsoft.com/office/powerpoint/2010/main" val="3353179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B64DB0-919A-48EA-B858-788578291A53}"/>
              </a:ext>
            </a:extLst>
          </p:cNvPr>
          <p:cNvSpPr>
            <a:spLocks noGrp="1"/>
          </p:cNvSpPr>
          <p:nvPr>
            <p:ph type="title"/>
          </p:nvPr>
        </p:nvSpPr>
        <p:spPr>
          <a:xfrm>
            <a:off x="838200" y="889793"/>
            <a:ext cx="3162300" cy="1325563"/>
          </a:xfrm>
        </p:spPr>
        <p:txBody>
          <a:bodyPr>
            <a:normAutofit/>
          </a:bodyPr>
          <a:lstStyle/>
          <a:p>
            <a:pPr algn="ctr"/>
            <a:r>
              <a:rPr lang="nl-NL" dirty="0">
                <a:solidFill>
                  <a:schemeClr val="bg1"/>
                </a:solidFill>
                <a:latin typeface="Circular Pro Black" panose="020B0A04020101010102" pitchFamily="34" charset="0"/>
                <a:cs typeface="Circular Pro Black" panose="020B0A04020101010102" pitchFamily="34" charset="0"/>
              </a:rPr>
              <a:t>PET</a:t>
            </a:r>
          </a:p>
        </p:txBody>
      </p:sp>
      <p:sp>
        <p:nvSpPr>
          <p:cNvPr id="7" name="Titel 1">
            <a:extLst>
              <a:ext uri="{FF2B5EF4-FFF2-40B4-BE49-F238E27FC236}">
                <a16:creationId xmlns:a16="http://schemas.microsoft.com/office/drawing/2014/main" id="{054D4A78-D79C-4B50-A70F-C7E67E5ED49C}"/>
              </a:ext>
            </a:extLst>
          </p:cNvPr>
          <p:cNvSpPr txBox="1">
            <a:spLocks/>
          </p:cNvSpPr>
          <p:nvPr/>
        </p:nvSpPr>
        <p:spPr>
          <a:xfrm>
            <a:off x="4419600" y="889793"/>
            <a:ext cx="3162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err="1">
                <a:solidFill>
                  <a:schemeClr val="bg1"/>
                </a:solidFill>
                <a:latin typeface="Circular Pro Black" panose="020B0A04020101010102" pitchFamily="34" charset="0"/>
                <a:cs typeface="Circular Pro Black" panose="020B0A04020101010102" pitchFamily="34" charset="0"/>
              </a:rPr>
              <a:t>rPET</a:t>
            </a:r>
            <a:endParaRPr lang="nl-NL" dirty="0">
              <a:solidFill>
                <a:schemeClr val="bg1"/>
              </a:solidFill>
              <a:latin typeface="Circular Pro Black" panose="020B0A04020101010102" pitchFamily="34" charset="0"/>
              <a:cs typeface="Circular Pro Black" panose="020B0A04020101010102" pitchFamily="34" charset="0"/>
            </a:endParaRPr>
          </a:p>
        </p:txBody>
      </p:sp>
      <p:sp>
        <p:nvSpPr>
          <p:cNvPr id="8" name="Titel 1">
            <a:extLst>
              <a:ext uri="{FF2B5EF4-FFF2-40B4-BE49-F238E27FC236}">
                <a16:creationId xmlns:a16="http://schemas.microsoft.com/office/drawing/2014/main" id="{652CF504-6B26-42F6-81BF-DA9DBE665477}"/>
              </a:ext>
            </a:extLst>
          </p:cNvPr>
          <p:cNvSpPr txBox="1">
            <a:spLocks/>
          </p:cNvSpPr>
          <p:nvPr/>
        </p:nvSpPr>
        <p:spPr>
          <a:xfrm>
            <a:off x="8001000" y="889793"/>
            <a:ext cx="31623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dirty="0" err="1">
                <a:solidFill>
                  <a:schemeClr val="bg1"/>
                </a:solidFill>
                <a:latin typeface="Circular Pro Black" panose="020B0A04020101010102" pitchFamily="34" charset="0"/>
                <a:cs typeface="Circular Pro Black" panose="020B0A04020101010102" pitchFamily="34" charset="0"/>
              </a:rPr>
              <a:t>OnePET</a:t>
            </a:r>
            <a:endParaRPr lang="nl-NL" dirty="0">
              <a:solidFill>
                <a:schemeClr val="bg1"/>
              </a:solidFill>
              <a:latin typeface="Circular Pro Black" panose="020B0A04020101010102" pitchFamily="34" charset="0"/>
              <a:cs typeface="Circular Pro Black" panose="020B0A04020101010102" pitchFamily="34" charset="0"/>
            </a:endParaRPr>
          </a:p>
        </p:txBody>
      </p:sp>
      <p:sp>
        <p:nvSpPr>
          <p:cNvPr id="11" name="Titel 1">
            <a:extLst>
              <a:ext uri="{FF2B5EF4-FFF2-40B4-BE49-F238E27FC236}">
                <a16:creationId xmlns:a16="http://schemas.microsoft.com/office/drawing/2014/main" id="{E61B6A38-DE08-44CC-8C02-20D1D074D8B5}"/>
              </a:ext>
            </a:extLst>
          </p:cNvPr>
          <p:cNvSpPr txBox="1">
            <a:spLocks/>
          </p:cNvSpPr>
          <p:nvPr/>
        </p:nvSpPr>
        <p:spPr>
          <a:xfrm>
            <a:off x="8355560" y="2456873"/>
            <a:ext cx="2600961" cy="3629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dirty="0" err="1">
                <a:solidFill>
                  <a:schemeClr val="bg1"/>
                </a:solidFill>
                <a:latin typeface="Circular Pro Book" panose="020B0604020101020102" pitchFamily="34" charset="0"/>
                <a:cs typeface="Circular Pro Book" panose="020B0604020101020102" pitchFamily="34" charset="0"/>
              </a:rPr>
              <a:t>R</a:t>
            </a:r>
            <a:r>
              <a:rPr lang="nl-NL" sz="2800" dirty="0" err="1">
                <a:solidFill>
                  <a:schemeClr val="bg1"/>
                </a:solidFill>
                <a:effectLst/>
                <a:latin typeface="Circular Pro Book" panose="020B0604020101020102" pitchFamily="34" charset="0"/>
                <a:cs typeface="Circular Pro Book" panose="020B0604020101020102" pitchFamily="34" charset="0"/>
              </a:rPr>
              <a:t>ecycled</a:t>
            </a:r>
            <a:r>
              <a:rPr lang="nl-NL" sz="2800" dirty="0">
                <a:solidFill>
                  <a:schemeClr val="bg1"/>
                </a:solidFill>
                <a:effectLst/>
                <a:latin typeface="Circular Pro Book" panose="020B0604020101020102" pitchFamily="34" charset="0"/>
                <a:cs typeface="Circular Pro Book" panose="020B0604020101020102" pitchFamily="34" charset="0"/>
              </a:rPr>
              <a:t> polyethylene </a:t>
            </a:r>
            <a:r>
              <a:rPr lang="nl-NL" sz="2800" dirty="0" err="1">
                <a:solidFill>
                  <a:schemeClr val="bg1"/>
                </a:solidFill>
                <a:effectLst/>
                <a:latin typeface="Circular Pro Book" panose="020B0604020101020102" pitchFamily="34" charset="0"/>
                <a:cs typeface="Circular Pro Book" panose="020B0604020101020102" pitchFamily="34" charset="0"/>
              </a:rPr>
              <a:t>terephthalate</a:t>
            </a:r>
            <a:r>
              <a:rPr lang="nl-NL" sz="2800" dirty="0">
                <a:solidFill>
                  <a:schemeClr val="bg1"/>
                </a:solidFill>
                <a:effectLst/>
                <a:latin typeface="Circular Pro Book" panose="020B0604020101020102" pitchFamily="34" charset="0"/>
                <a:cs typeface="Circular Pro Book" panose="020B0604020101020102" pitchFamily="34" charset="0"/>
              </a:rPr>
              <a:t/>
            </a:r>
            <a:br>
              <a:rPr lang="nl-NL" sz="2800" dirty="0">
                <a:solidFill>
                  <a:schemeClr val="bg1"/>
                </a:solidFill>
                <a:effectLst/>
                <a:latin typeface="Circular Pro Book" panose="020B0604020101020102" pitchFamily="34" charset="0"/>
                <a:cs typeface="Circular Pro Book" panose="020B0604020101020102" pitchFamily="34" charset="0"/>
              </a:rPr>
            </a:br>
            <a:r>
              <a:rPr lang="nl-NL" sz="2800" dirty="0">
                <a:solidFill>
                  <a:schemeClr val="bg1"/>
                </a:solidFill>
                <a:effectLst/>
                <a:latin typeface="Circular Pro Book" panose="020B0604020101020102" pitchFamily="34" charset="0"/>
                <a:cs typeface="Circular Pro Book" panose="020B0604020101020102" pitchFamily="34" charset="0"/>
              </a:rPr>
              <a:t/>
            </a:r>
            <a:br>
              <a:rPr lang="nl-NL" sz="2800" dirty="0">
                <a:solidFill>
                  <a:schemeClr val="bg1"/>
                </a:solidFill>
                <a:effectLst/>
                <a:latin typeface="Circular Pro Book" panose="020B0604020101020102" pitchFamily="34" charset="0"/>
                <a:cs typeface="Circular Pro Book" panose="020B0604020101020102" pitchFamily="34" charset="0"/>
              </a:rPr>
            </a:br>
            <a:r>
              <a:rPr lang="nl-NL" sz="2800" dirty="0" err="1">
                <a:solidFill>
                  <a:schemeClr val="bg1"/>
                </a:solidFill>
                <a:latin typeface="Circular Pro Book" panose="020B0604020101020102" pitchFamily="34" charset="0"/>
                <a:cs typeface="Circular Pro Book" panose="020B0604020101020102" pitchFamily="34" charset="0"/>
              </a:rPr>
              <a:t>O</a:t>
            </a:r>
            <a:r>
              <a:rPr lang="nl-NL" sz="2800" dirty="0" err="1">
                <a:solidFill>
                  <a:schemeClr val="bg1"/>
                </a:solidFill>
                <a:effectLst/>
                <a:latin typeface="Circular Pro Book" panose="020B0604020101020102" pitchFamily="34" charset="0"/>
                <a:cs typeface="Circular Pro Book" panose="020B0604020101020102" pitchFamily="34" charset="0"/>
              </a:rPr>
              <a:t>ptimised</a:t>
            </a:r>
            <a:r>
              <a:rPr lang="nl-NL" sz="2800" dirty="0">
                <a:solidFill>
                  <a:schemeClr val="bg1"/>
                </a:solidFill>
                <a:effectLst/>
                <a:latin typeface="Circular Pro Book" panose="020B0604020101020102" pitchFamily="34" charset="0"/>
                <a:cs typeface="Circular Pro Book" panose="020B0604020101020102" pitchFamily="34" charset="0"/>
              </a:rPr>
              <a:t> </a:t>
            </a:r>
            <a:r>
              <a:rPr lang="nl-NL" sz="2800" dirty="0" err="1">
                <a:solidFill>
                  <a:schemeClr val="bg1"/>
                </a:solidFill>
                <a:effectLst/>
                <a:latin typeface="Circular Pro Book" panose="020B0604020101020102" pitchFamily="34" charset="0"/>
                <a:cs typeface="Circular Pro Book" panose="020B0604020101020102" pitchFamily="34" charset="0"/>
              </a:rPr>
              <a:t>for</a:t>
            </a:r>
            <a:r>
              <a:rPr lang="nl-NL" sz="2800" dirty="0">
                <a:solidFill>
                  <a:schemeClr val="bg1"/>
                </a:solidFill>
                <a:effectLst/>
                <a:latin typeface="Circular Pro Book" panose="020B0604020101020102" pitchFamily="34" charset="0"/>
                <a:cs typeface="Circular Pro Book" panose="020B0604020101020102" pitchFamily="34" charset="0"/>
              </a:rPr>
              <a:t> </a:t>
            </a:r>
            <a:r>
              <a:rPr lang="nl-NL" sz="2800" dirty="0" err="1">
                <a:solidFill>
                  <a:schemeClr val="bg1"/>
                </a:solidFill>
                <a:effectLst/>
                <a:latin typeface="Circular Pro Book" panose="020B0604020101020102" pitchFamily="34" charset="0"/>
                <a:cs typeface="Circular Pro Book" panose="020B0604020101020102" pitchFamily="34" charset="0"/>
              </a:rPr>
              <a:t>the</a:t>
            </a:r>
            <a:r>
              <a:rPr lang="nl-NL" sz="2800" dirty="0">
                <a:solidFill>
                  <a:schemeClr val="bg1"/>
                </a:solidFill>
                <a:latin typeface="Circular Pro Book" panose="020B0604020101020102" pitchFamily="34" charset="0"/>
                <a:cs typeface="Circular Pro Book" panose="020B0604020101020102" pitchFamily="34" charset="0"/>
              </a:rPr>
              <a:t> </a:t>
            </a:r>
            <a:r>
              <a:rPr lang="nl-NL" sz="2800" dirty="0" err="1">
                <a:solidFill>
                  <a:schemeClr val="bg1"/>
                </a:solidFill>
                <a:latin typeface="Circular Pro Book" panose="020B0604020101020102" pitchFamily="34" charset="0"/>
                <a:cs typeface="Circular Pro Book" panose="020B0604020101020102" pitchFamily="34" charset="0"/>
              </a:rPr>
              <a:t>production</a:t>
            </a:r>
            <a:r>
              <a:rPr lang="nl-NL" sz="2800" dirty="0">
                <a:solidFill>
                  <a:schemeClr val="bg1"/>
                </a:solidFill>
                <a:latin typeface="Circular Pro Book" panose="020B0604020101020102" pitchFamily="34" charset="0"/>
                <a:cs typeface="Circular Pro Book" panose="020B0604020101020102" pitchFamily="34" charset="0"/>
              </a:rPr>
              <a:t> </a:t>
            </a:r>
            <a:br>
              <a:rPr lang="nl-NL" sz="2800" dirty="0">
                <a:solidFill>
                  <a:schemeClr val="bg1"/>
                </a:solidFill>
                <a:latin typeface="Circular Pro Book" panose="020B0604020101020102" pitchFamily="34" charset="0"/>
                <a:cs typeface="Circular Pro Book" panose="020B0604020101020102" pitchFamily="34" charset="0"/>
              </a:rPr>
            </a:br>
            <a:r>
              <a:rPr lang="nl-NL" sz="2800" dirty="0">
                <a:solidFill>
                  <a:schemeClr val="bg1"/>
                </a:solidFill>
                <a:latin typeface="Circular Pro Book" panose="020B0604020101020102" pitchFamily="34" charset="0"/>
                <a:cs typeface="Circular Pro Book" panose="020B0604020101020102" pitchFamily="34" charset="0"/>
              </a:rPr>
              <a:t>of </a:t>
            </a:r>
            <a:r>
              <a:rPr lang="nl-NL" sz="2800" dirty="0" err="1">
                <a:solidFill>
                  <a:schemeClr val="bg1"/>
                </a:solidFill>
                <a:latin typeface="Circular Pro Book" panose="020B0604020101020102" pitchFamily="34" charset="0"/>
                <a:cs typeface="Circular Pro Book" panose="020B0604020101020102" pitchFamily="34" charset="0"/>
              </a:rPr>
              <a:t>KeyKegs</a:t>
            </a:r>
            <a:endParaRPr lang="nl-NL" sz="2800" dirty="0">
              <a:solidFill>
                <a:schemeClr val="bg1"/>
              </a:solidFill>
              <a:effectLst/>
              <a:latin typeface="Circular Pro Book" panose="020B0604020101020102" pitchFamily="34" charset="0"/>
              <a:cs typeface="Circular Pro Book" panose="020B0604020101020102" pitchFamily="34" charset="0"/>
            </a:endParaRPr>
          </a:p>
        </p:txBody>
      </p:sp>
      <p:sp>
        <p:nvSpPr>
          <p:cNvPr id="12" name="Titel 1">
            <a:extLst>
              <a:ext uri="{FF2B5EF4-FFF2-40B4-BE49-F238E27FC236}">
                <a16:creationId xmlns:a16="http://schemas.microsoft.com/office/drawing/2014/main" id="{F3B260D9-4003-4489-ABB6-5937F81EFF1B}"/>
              </a:ext>
            </a:extLst>
          </p:cNvPr>
          <p:cNvSpPr txBox="1">
            <a:spLocks/>
          </p:cNvSpPr>
          <p:nvPr/>
        </p:nvSpPr>
        <p:spPr>
          <a:xfrm>
            <a:off x="4795519" y="2215356"/>
            <a:ext cx="2600961" cy="3629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dirty="0" err="1">
                <a:solidFill>
                  <a:schemeClr val="bg1"/>
                </a:solidFill>
                <a:latin typeface="Circular Pro Book" panose="020B0604020101020102" pitchFamily="34" charset="0"/>
                <a:cs typeface="Circular Pro Book" panose="020B0604020101020102" pitchFamily="34" charset="0"/>
              </a:rPr>
              <a:t>R</a:t>
            </a:r>
            <a:r>
              <a:rPr lang="nl-NL" sz="2800" dirty="0" err="1">
                <a:solidFill>
                  <a:schemeClr val="bg1"/>
                </a:solidFill>
                <a:effectLst/>
                <a:latin typeface="Circular Pro Book" panose="020B0604020101020102" pitchFamily="34" charset="0"/>
                <a:cs typeface="Circular Pro Book" panose="020B0604020101020102" pitchFamily="34" charset="0"/>
              </a:rPr>
              <a:t>ecycled</a:t>
            </a:r>
            <a:r>
              <a:rPr lang="nl-NL" sz="2800" dirty="0">
                <a:solidFill>
                  <a:schemeClr val="bg1"/>
                </a:solidFill>
                <a:effectLst/>
                <a:latin typeface="Circular Pro Book" panose="020B0604020101020102" pitchFamily="34" charset="0"/>
                <a:cs typeface="Circular Pro Book" panose="020B0604020101020102" pitchFamily="34" charset="0"/>
              </a:rPr>
              <a:t> polyethylene </a:t>
            </a:r>
            <a:r>
              <a:rPr lang="nl-NL" sz="2800" dirty="0" err="1">
                <a:solidFill>
                  <a:schemeClr val="bg1"/>
                </a:solidFill>
                <a:effectLst/>
                <a:latin typeface="Circular Pro Book" panose="020B0604020101020102" pitchFamily="34" charset="0"/>
                <a:cs typeface="Circular Pro Book" panose="020B0604020101020102" pitchFamily="34" charset="0"/>
              </a:rPr>
              <a:t>terephthalate</a:t>
            </a:r>
            <a:endParaRPr lang="nl-NL" sz="2800" dirty="0">
              <a:solidFill>
                <a:schemeClr val="bg1"/>
              </a:solidFill>
              <a:effectLst/>
              <a:latin typeface="Circular Pro Book" panose="020B0604020101020102" pitchFamily="34" charset="0"/>
              <a:cs typeface="Circular Pro Book" panose="020B0604020101020102" pitchFamily="34" charset="0"/>
            </a:endParaRPr>
          </a:p>
        </p:txBody>
      </p:sp>
      <p:sp>
        <p:nvSpPr>
          <p:cNvPr id="13" name="Titel 1">
            <a:extLst>
              <a:ext uri="{FF2B5EF4-FFF2-40B4-BE49-F238E27FC236}">
                <a16:creationId xmlns:a16="http://schemas.microsoft.com/office/drawing/2014/main" id="{5D72EFAC-9D66-413C-8FA1-CA7886E02005}"/>
              </a:ext>
            </a:extLst>
          </p:cNvPr>
          <p:cNvSpPr txBox="1">
            <a:spLocks/>
          </p:cNvSpPr>
          <p:nvPr/>
        </p:nvSpPr>
        <p:spPr>
          <a:xfrm>
            <a:off x="1399539" y="2215356"/>
            <a:ext cx="2600961" cy="3629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dirty="0">
                <a:solidFill>
                  <a:schemeClr val="bg1"/>
                </a:solidFill>
                <a:effectLst/>
                <a:latin typeface="Circular Pro Book" panose="020B0604020101020102" pitchFamily="34" charset="0"/>
                <a:cs typeface="Circular Pro Book" panose="020B0604020101020102" pitchFamily="34" charset="0"/>
              </a:rPr>
              <a:t>Polyethylene </a:t>
            </a:r>
            <a:r>
              <a:rPr lang="nl-NL" sz="2800" dirty="0" err="1">
                <a:solidFill>
                  <a:schemeClr val="bg1"/>
                </a:solidFill>
                <a:effectLst/>
                <a:latin typeface="Circular Pro Book" panose="020B0604020101020102" pitchFamily="34" charset="0"/>
                <a:cs typeface="Circular Pro Book" panose="020B0604020101020102" pitchFamily="34" charset="0"/>
              </a:rPr>
              <a:t>terephthalate</a:t>
            </a:r>
            <a:endParaRPr lang="nl-NL" sz="2800" dirty="0">
              <a:solidFill>
                <a:schemeClr val="bg1"/>
              </a:solidFill>
              <a:effectLst/>
              <a:latin typeface="Circular Pro Book" panose="020B0604020101020102" pitchFamily="34" charset="0"/>
              <a:cs typeface="Circular Pro Book" panose="020B0604020101020102" pitchFamily="34" charset="0"/>
            </a:endParaRPr>
          </a:p>
        </p:txBody>
      </p:sp>
    </p:spTree>
    <p:extLst>
      <p:ext uri="{BB962C8B-B14F-4D97-AF65-F5344CB8AC3E}">
        <p14:creationId xmlns:p14="http://schemas.microsoft.com/office/powerpoint/2010/main" val="3570335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8D4022D-5533-49D1-8643-A3E7142BA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8" y="-1"/>
            <a:ext cx="12207787" cy="6858000"/>
          </a:xfrm>
          <a:prstGeom prst="rect">
            <a:avLst/>
          </a:prstGeom>
        </p:spPr>
      </p:pic>
      <p:sp>
        <p:nvSpPr>
          <p:cNvPr id="5" name="Ovaal 4">
            <a:extLst>
              <a:ext uri="{FF2B5EF4-FFF2-40B4-BE49-F238E27FC236}">
                <a16:creationId xmlns:a16="http://schemas.microsoft.com/office/drawing/2014/main" id="{BAE2994E-4A0D-4917-9DE9-FF8D3FF489D8}"/>
              </a:ext>
            </a:extLst>
          </p:cNvPr>
          <p:cNvSpPr/>
          <p:nvPr/>
        </p:nvSpPr>
        <p:spPr>
          <a:xfrm>
            <a:off x="1140365" y="210563"/>
            <a:ext cx="6619875" cy="6436873"/>
          </a:xfrm>
          <a:prstGeom prst="ellipse">
            <a:avLst/>
          </a:prstGeom>
          <a:solidFill>
            <a:schemeClr val="bg1">
              <a:lumMod val="85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749F652F-3B98-4C57-A563-FED020EA4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894" y="936790"/>
            <a:ext cx="1908830" cy="1213305"/>
          </a:xfrm>
          <a:prstGeom prst="rect">
            <a:avLst/>
          </a:prstGeom>
        </p:spPr>
      </p:pic>
      <p:pic>
        <p:nvPicPr>
          <p:cNvPr id="13" name="Afbeelding 12" descr="Afbeelding met wapen&#10;&#10;Automatisch gegenereerde beschrijving">
            <a:extLst>
              <a:ext uri="{FF2B5EF4-FFF2-40B4-BE49-F238E27FC236}">
                <a16:creationId xmlns:a16="http://schemas.microsoft.com/office/drawing/2014/main" id="{D4E05E86-631A-4A08-B1C3-3B1BAA4E0E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9039" y="-89490"/>
            <a:ext cx="1400981" cy="6858000"/>
          </a:xfrm>
          <a:prstGeom prst="rect">
            <a:avLst/>
          </a:prstGeom>
        </p:spPr>
      </p:pic>
      <p:pic>
        <p:nvPicPr>
          <p:cNvPr id="7" name="Afbeelding 6" descr="Afbeelding met keukenapparaat, koffiezetapparaat&#10;&#10;Automatisch gegenereerde beschrijving">
            <a:extLst>
              <a:ext uri="{FF2B5EF4-FFF2-40B4-BE49-F238E27FC236}">
                <a16:creationId xmlns:a16="http://schemas.microsoft.com/office/drawing/2014/main" id="{48EC81B8-A24F-4CEB-BB4C-6CE9691AC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7444" y="1974715"/>
            <a:ext cx="4383729" cy="4383729"/>
          </a:xfrm>
          <a:prstGeom prst="rect">
            <a:avLst/>
          </a:prstGeom>
        </p:spPr>
      </p:pic>
    </p:spTree>
    <p:extLst>
      <p:ext uri="{BB962C8B-B14F-4D97-AF65-F5344CB8AC3E}">
        <p14:creationId xmlns:p14="http://schemas.microsoft.com/office/powerpoint/2010/main" val="2584160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C71A7-E234-4C59-A59E-8AED90456665}"/>
              </a:ext>
            </a:extLst>
          </p:cNvPr>
          <p:cNvSpPr>
            <a:spLocks noGrp="1"/>
          </p:cNvSpPr>
          <p:nvPr>
            <p:ph type="title"/>
          </p:nvPr>
        </p:nvSpPr>
        <p:spPr>
          <a:xfrm>
            <a:off x="838200" y="2766218"/>
            <a:ext cx="10515600" cy="1325563"/>
          </a:xfrm>
        </p:spPr>
        <p:txBody>
          <a:bodyPr/>
          <a:lstStyle/>
          <a:p>
            <a:pPr algn="ctr"/>
            <a:r>
              <a:rPr lang="nl-NL" dirty="0" err="1">
                <a:solidFill>
                  <a:schemeClr val="bg1"/>
                </a:solidFill>
                <a:latin typeface="Circular Pro Black" panose="020B0A04020101010102" pitchFamily="34" charset="0"/>
                <a:cs typeface="Circular Pro Black" panose="020B0A04020101010102" pitchFamily="34" charset="0"/>
              </a:rPr>
              <a:t>What</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cost</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efficiencies</a:t>
            </a:r>
            <a:r>
              <a:rPr lang="nl-NL" dirty="0">
                <a:solidFill>
                  <a:schemeClr val="bg1"/>
                </a:solidFill>
                <a:latin typeface="Circular Pro Black" panose="020B0A04020101010102" pitchFamily="34" charset="0"/>
                <a:cs typeface="Circular Pro Black" panose="020B0A04020101010102" pitchFamily="34" charset="0"/>
              </a:rPr>
              <a:t> </a:t>
            </a:r>
            <a:br>
              <a:rPr lang="nl-NL" dirty="0">
                <a:solidFill>
                  <a:schemeClr val="bg1"/>
                </a:solidFill>
                <a:latin typeface="Circular Pro Black" panose="020B0A04020101010102" pitchFamily="34" charset="0"/>
                <a:cs typeface="Circular Pro Black" panose="020B0A04020101010102" pitchFamily="34" charset="0"/>
              </a:rPr>
            </a:br>
            <a:r>
              <a:rPr lang="nl-NL" dirty="0" err="1">
                <a:solidFill>
                  <a:schemeClr val="bg1"/>
                </a:solidFill>
                <a:latin typeface="Circular Pro Black" panose="020B0A04020101010102" pitchFamily="34" charset="0"/>
                <a:cs typeface="Circular Pro Black" panose="020B0A04020101010102" pitchFamily="34" charset="0"/>
              </a:rPr>
              <a:t>can</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an</a:t>
            </a:r>
            <a:r>
              <a:rPr lang="nl-NL" dirty="0">
                <a:solidFill>
                  <a:schemeClr val="bg1"/>
                </a:solidFill>
                <a:latin typeface="Circular Pro Black" panose="020B0A04020101010102" pitchFamily="34" charset="0"/>
                <a:cs typeface="Circular Pro Black" panose="020B0A04020101010102" pitchFamily="34" charset="0"/>
              </a:rPr>
              <a:t> end-user </a:t>
            </a:r>
            <a:r>
              <a:rPr lang="nl-NL" dirty="0" err="1">
                <a:solidFill>
                  <a:schemeClr val="bg1"/>
                </a:solidFill>
                <a:latin typeface="Circular Pro Black" panose="020B0A04020101010102" pitchFamily="34" charset="0"/>
                <a:cs typeface="Circular Pro Black" panose="020B0A04020101010102" pitchFamily="34" charset="0"/>
              </a:rPr>
              <a:t>expect</a:t>
            </a:r>
            <a:r>
              <a:rPr lang="nl-NL" dirty="0">
                <a:solidFill>
                  <a:schemeClr val="bg1"/>
                </a:solidFill>
                <a:latin typeface="Circular Pro Black" panose="020B0A04020101010102" pitchFamily="34" charset="0"/>
                <a:cs typeface="Circular Pro Black" panose="020B0A04020101010102" pitchFamily="34" charset="0"/>
              </a:rPr>
              <a:t>?</a:t>
            </a:r>
          </a:p>
        </p:txBody>
      </p:sp>
    </p:spTree>
    <p:extLst>
      <p:ext uri="{BB962C8B-B14F-4D97-AF65-F5344CB8AC3E}">
        <p14:creationId xmlns:p14="http://schemas.microsoft.com/office/powerpoint/2010/main" val="3997839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3A0E38-C898-4FE3-83B0-5AAAC77D85E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45410" y="162068"/>
            <a:ext cx="5584007" cy="6533864"/>
          </a:xfrm>
          <a:prstGeom prst="rect">
            <a:avLst/>
          </a:prstGeom>
        </p:spPr>
      </p:pic>
    </p:spTree>
    <p:extLst>
      <p:ext uri="{BB962C8B-B14F-4D97-AF65-F5344CB8AC3E}">
        <p14:creationId xmlns:p14="http://schemas.microsoft.com/office/powerpoint/2010/main" val="2608162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D8E39E3-15D7-4EE3-936A-AD7541EAD965}"/>
              </a:ext>
            </a:extLst>
          </p:cNvPr>
          <p:cNvSpPr>
            <a:spLocks noGrp="1"/>
          </p:cNvSpPr>
          <p:nvPr>
            <p:ph type="title"/>
          </p:nvPr>
        </p:nvSpPr>
        <p:spPr>
          <a:xfrm>
            <a:off x="4500000" y="3060000"/>
            <a:ext cx="7451836" cy="662782"/>
          </a:xfrm>
        </p:spPr>
        <p:txBody>
          <a:bodyPr>
            <a:normAutofit fontScale="90000"/>
          </a:bodyPr>
          <a:lstStyle/>
          <a:p>
            <a:r>
              <a:rPr lang="nl-NL" dirty="0">
                <a:solidFill>
                  <a:schemeClr val="bg1"/>
                </a:solidFill>
                <a:latin typeface="Circular Pro Black" panose="020B0A04020101010102" pitchFamily="34" charset="0"/>
                <a:cs typeface="Circular Pro Black" panose="020B0A04020101010102" pitchFamily="34" charset="0"/>
              </a:rPr>
              <a:t>No </a:t>
            </a:r>
            <a:r>
              <a:rPr lang="nl-NL" dirty="0" err="1">
                <a:solidFill>
                  <a:schemeClr val="bg1"/>
                </a:solidFill>
                <a:latin typeface="Circular Pro Black" panose="020B0A04020101010102" pitchFamily="34" charset="0"/>
                <a:cs typeface="Circular Pro Black" panose="020B0A04020101010102" pitchFamily="34" charset="0"/>
              </a:rPr>
              <a:t>need</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to</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use</a:t>
            </a:r>
            <a:r>
              <a:rPr lang="nl-NL" dirty="0">
                <a:solidFill>
                  <a:schemeClr val="bg1"/>
                </a:solidFill>
                <a:latin typeface="Circular Pro Black" panose="020B0A04020101010102" pitchFamily="34" charset="0"/>
                <a:cs typeface="Circular Pro Black" panose="020B0A04020101010102" pitchFamily="34" charset="0"/>
              </a:rPr>
              <a:t> </a:t>
            </a:r>
            <a:r>
              <a:rPr lang="en-GB" sz="4400" dirty="0">
                <a:solidFill>
                  <a:schemeClr val="bg1"/>
                </a:solidFill>
                <a:effectLst/>
                <a:latin typeface="Circular Pro Black" panose="020B0A04020101010102" pitchFamily="34" charset="0"/>
                <a:ea typeface="Calibri" panose="020F0502020204030204" pitchFamily="34" charset="0"/>
                <a:cs typeface="Circular Pro Black" panose="020B0A04020101010102" pitchFamily="34" charset="0"/>
              </a:rPr>
              <a:t>CO₂ or N₂</a:t>
            </a:r>
            <a:endParaRPr lang="nl-NL" dirty="0">
              <a:solidFill>
                <a:schemeClr val="bg1"/>
              </a:solidFill>
              <a:latin typeface="Circular Pro Black" panose="020B0A04020101010102" pitchFamily="34" charset="0"/>
              <a:cs typeface="Circular Pro Black" panose="020B0A04020101010102" pitchFamily="34" charset="0"/>
            </a:endParaRPr>
          </a:p>
        </p:txBody>
      </p:sp>
      <p:pic>
        <p:nvPicPr>
          <p:cNvPr id="6" name="Afbeelding 5">
            <a:extLst>
              <a:ext uri="{FF2B5EF4-FFF2-40B4-BE49-F238E27FC236}">
                <a16:creationId xmlns:a16="http://schemas.microsoft.com/office/drawing/2014/main" id="{A19D22EB-C03D-4665-BCBF-919C25921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00" y="2520000"/>
            <a:ext cx="1800000" cy="1800000"/>
          </a:xfrm>
          <a:prstGeom prst="rect">
            <a:avLst/>
          </a:prstGeom>
        </p:spPr>
      </p:pic>
    </p:spTree>
    <p:extLst>
      <p:ext uri="{BB962C8B-B14F-4D97-AF65-F5344CB8AC3E}">
        <p14:creationId xmlns:p14="http://schemas.microsoft.com/office/powerpoint/2010/main" val="3370021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D8E39E3-15D7-4EE3-936A-AD7541EAD965}"/>
              </a:ext>
            </a:extLst>
          </p:cNvPr>
          <p:cNvSpPr>
            <a:spLocks noGrp="1"/>
          </p:cNvSpPr>
          <p:nvPr>
            <p:ph type="title"/>
          </p:nvPr>
        </p:nvSpPr>
        <p:spPr>
          <a:xfrm>
            <a:off x="4500000" y="2077505"/>
            <a:ext cx="7451836" cy="2134570"/>
          </a:xfrm>
        </p:spPr>
        <p:txBody>
          <a:bodyPr>
            <a:normAutofit fontScale="90000"/>
          </a:bodyPr>
          <a:lstStyle/>
          <a:p>
            <a:r>
              <a:rPr lang="en-GB" sz="4400" dirty="0">
                <a:solidFill>
                  <a:schemeClr val="bg1"/>
                </a:solidFill>
                <a:effectLst/>
                <a:latin typeface="Circular Pro Black" panose="020B0A04020101010102" pitchFamily="34" charset="0"/>
                <a:ea typeface="Calibri" panose="020F0502020204030204" pitchFamily="34" charset="0"/>
                <a:cs typeface="Circular Pro Black" panose="020B0A04020101010102" pitchFamily="34" charset="0"/>
              </a:rPr>
              <a:t>One 30-litre </a:t>
            </a:r>
            <a:r>
              <a:rPr lang="en-GB" sz="4400" dirty="0" err="1">
                <a:solidFill>
                  <a:schemeClr val="bg1"/>
                </a:solidFill>
                <a:effectLst/>
                <a:latin typeface="Circular Pro Black" panose="020B0A04020101010102" pitchFamily="34" charset="0"/>
                <a:ea typeface="Calibri" panose="020F0502020204030204" pitchFamily="34" charset="0"/>
                <a:cs typeface="Circular Pro Black" panose="020B0A04020101010102" pitchFamily="34" charset="0"/>
              </a:rPr>
              <a:t>KeyKeg</a:t>
            </a:r>
            <a:r>
              <a:rPr lang="en-GB" sz="4400" dirty="0">
                <a:solidFill>
                  <a:schemeClr val="bg1"/>
                </a:solidFill>
                <a:effectLst/>
                <a:latin typeface="Circular Pro Black" panose="020B0A04020101010102" pitchFamily="34" charset="0"/>
                <a:ea typeface="Calibri" panose="020F0502020204030204" pitchFamily="34" charset="0"/>
                <a:cs typeface="Circular Pro Black" panose="020B0A04020101010102" pitchFamily="34" charset="0"/>
              </a:rPr>
              <a:t>® holds as much liquid as: </a:t>
            </a:r>
            <a:r>
              <a:rPr lang="nl-NL" sz="4400" dirty="0">
                <a:effectLst/>
                <a:latin typeface="Calibri" panose="020F0502020204030204" pitchFamily="34" charset="0"/>
                <a:ea typeface="Calibri" panose="020F0502020204030204" pitchFamily="34" charset="0"/>
                <a:cs typeface="Times New Roman" panose="02020603050405020304" pitchFamily="18" charset="0"/>
              </a:rPr>
              <a:t/>
            </a:r>
            <a:br>
              <a:rPr lang="nl-NL" sz="44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bg1"/>
              </a:solidFill>
              <a:latin typeface="Circular Pro Black" panose="020B0A04020101010102" pitchFamily="34" charset="0"/>
              <a:cs typeface="Circular Pro Black" panose="020B0A04020101010102" pitchFamily="34" charset="0"/>
            </a:endParaRPr>
          </a:p>
        </p:txBody>
      </p:sp>
      <p:sp>
        <p:nvSpPr>
          <p:cNvPr id="7" name="Titel 1">
            <a:extLst>
              <a:ext uri="{FF2B5EF4-FFF2-40B4-BE49-F238E27FC236}">
                <a16:creationId xmlns:a16="http://schemas.microsoft.com/office/drawing/2014/main" id="{B6923712-C2F2-419C-80A0-FE17C4A1082E}"/>
              </a:ext>
            </a:extLst>
          </p:cNvPr>
          <p:cNvSpPr txBox="1">
            <a:spLocks/>
          </p:cNvSpPr>
          <p:nvPr/>
        </p:nvSpPr>
        <p:spPr>
          <a:xfrm>
            <a:off x="4500000" y="3618946"/>
            <a:ext cx="7451836" cy="195600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900" dirty="0">
                <a:solidFill>
                  <a:schemeClr val="bg1"/>
                </a:solidFill>
                <a:latin typeface="Circular Pro Book" panose="020B0604020101020102" pitchFamily="34" charset="0"/>
                <a:ea typeface="Calibri" panose="020F0502020204030204" pitchFamily="34" charset="0"/>
                <a:cs typeface="Circular Pro Book" panose="020B0604020101020102" pitchFamily="34" charset="0"/>
              </a:rPr>
              <a:t>- 42.9 bottles of wine</a:t>
            </a:r>
            <a:br>
              <a:rPr lang="en-GB" sz="3900" dirty="0">
                <a:solidFill>
                  <a:schemeClr val="bg1"/>
                </a:solidFill>
                <a:latin typeface="Circular Pro Book" panose="020B0604020101020102" pitchFamily="34" charset="0"/>
                <a:ea typeface="Calibri" panose="020F0502020204030204" pitchFamily="34" charset="0"/>
                <a:cs typeface="Circular Pro Book" panose="020B0604020101020102" pitchFamily="34" charset="0"/>
              </a:rPr>
            </a:br>
            <a:r>
              <a:rPr lang="en-GB" sz="3900" dirty="0">
                <a:solidFill>
                  <a:schemeClr val="bg1"/>
                </a:solidFill>
                <a:latin typeface="Circular Pro Book" panose="020B0604020101020102" pitchFamily="34" charset="0"/>
                <a:ea typeface="Calibri" panose="020F0502020204030204" pitchFamily="34" charset="0"/>
                <a:cs typeface="Circular Pro Book" panose="020B0604020101020102" pitchFamily="34" charset="0"/>
              </a:rPr>
              <a:t>- 3.8 crates of beer bottles</a:t>
            </a:r>
            <a:br>
              <a:rPr lang="en-GB" sz="3900" dirty="0">
                <a:solidFill>
                  <a:schemeClr val="bg1"/>
                </a:solidFill>
                <a:latin typeface="Circular Pro Book" panose="020B0604020101020102" pitchFamily="34" charset="0"/>
                <a:ea typeface="Calibri" panose="020F0502020204030204" pitchFamily="34" charset="0"/>
                <a:cs typeface="Circular Pro Book" panose="020B0604020101020102" pitchFamily="34" charset="0"/>
              </a:rPr>
            </a:br>
            <a:r>
              <a:rPr lang="en-GB" sz="3900" dirty="0">
                <a:solidFill>
                  <a:schemeClr val="bg1"/>
                </a:solidFill>
                <a:latin typeface="Circular Pro Book" panose="020B0604020101020102" pitchFamily="34" charset="0"/>
                <a:ea typeface="Calibri" panose="020F0502020204030204" pitchFamily="34" charset="0"/>
                <a:cs typeface="Circular Pro Book" panose="020B0604020101020102" pitchFamily="34" charset="0"/>
              </a:rPr>
              <a:t>- 90.9 cans of beer  mixed drinks</a:t>
            </a:r>
            <a:r>
              <a:rPr lang="nl-NL" dirty="0">
                <a:latin typeface="Calibri" panose="020F0502020204030204" pitchFamily="34" charset="0"/>
                <a:ea typeface="Calibri" panose="020F0502020204030204" pitchFamily="34" charset="0"/>
                <a:cs typeface="Times New Roman" panose="02020603050405020304" pitchFamily="18" charset="0"/>
              </a:rPr>
              <a:t/>
            </a:r>
            <a:br>
              <a:rPr lang="nl-NL" dirty="0">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bg1"/>
              </a:solidFill>
              <a:latin typeface="Circular Pro Black" panose="020B0A04020101010102" pitchFamily="34" charset="0"/>
              <a:cs typeface="Circular Pro Black" panose="020B0A04020101010102" pitchFamily="34" charset="0"/>
            </a:endParaRPr>
          </a:p>
        </p:txBody>
      </p:sp>
      <p:pic>
        <p:nvPicPr>
          <p:cNvPr id="8" name="Graphic 7">
            <a:extLst>
              <a:ext uri="{FF2B5EF4-FFF2-40B4-BE49-F238E27FC236}">
                <a16:creationId xmlns:a16="http://schemas.microsoft.com/office/drawing/2014/main" id="{9865F4B4-4813-42A5-9A49-59604041834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80000" y="2520000"/>
            <a:ext cx="1800000" cy="1800000"/>
          </a:xfrm>
          <a:prstGeom prst="rect">
            <a:avLst/>
          </a:prstGeom>
        </p:spPr>
      </p:pic>
    </p:spTree>
    <p:extLst>
      <p:ext uri="{BB962C8B-B14F-4D97-AF65-F5344CB8AC3E}">
        <p14:creationId xmlns:p14="http://schemas.microsoft.com/office/powerpoint/2010/main" val="2145413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3823005-C5E6-40E2-B599-A01F76C6E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00" y="2520000"/>
            <a:ext cx="1800000" cy="1800000"/>
          </a:xfrm>
          <a:prstGeom prst="rect">
            <a:avLst/>
          </a:prstGeom>
        </p:spPr>
      </p:pic>
      <p:sp>
        <p:nvSpPr>
          <p:cNvPr id="7" name="Titel 1">
            <a:extLst>
              <a:ext uri="{FF2B5EF4-FFF2-40B4-BE49-F238E27FC236}">
                <a16:creationId xmlns:a16="http://schemas.microsoft.com/office/drawing/2014/main" id="{2BFD784B-2AE2-44B3-BEC6-D8E8B347AC30}"/>
              </a:ext>
            </a:extLst>
          </p:cNvPr>
          <p:cNvSpPr>
            <a:spLocks noGrp="1"/>
          </p:cNvSpPr>
          <p:nvPr>
            <p:ph type="title"/>
          </p:nvPr>
        </p:nvSpPr>
        <p:spPr>
          <a:xfrm>
            <a:off x="4500000" y="3059999"/>
            <a:ext cx="7451836" cy="811609"/>
          </a:xfrm>
        </p:spPr>
        <p:txBody>
          <a:bodyPr>
            <a:normAutofit/>
          </a:bodyPr>
          <a:lstStyle/>
          <a:p>
            <a:r>
              <a:rPr lang="nl-NL" dirty="0">
                <a:solidFill>
                  <a:schemeClr val="bg1"/>
                </a:solidFill>
                <a:latin typeface="Circular Pro Black" panose="020B0A04020101010102" pitchFamily="34" charset="0"/>
                <a:cs typeface="Circular Pro Black" panose="020B0A04020101010102" pitchFamily="34" charset="0"/>
              </a:rPr>
              <a:t>Extended </a:t>
            </a:r>
            <a:r>
              <a:rPr lang="nl-NL" dirty="0" err="1">
                <a:solidFill>
                  <a:schemeClr val="bg1"/>
                </a:solidFill>
                <a:latin typeface="Circular Pro Black" panose="020B0A04020101010102" pitchFamily="34" charset="0"/>
                <a:cs typeface="Circular Pro Black" panose="020B0A04020101010102" pitchFamily="34" charset="0"/>
              </a:rPr>
              <a:t>shelf</a:t>
            </a:r>
            <a:r>
              <a:rPr lang="nl-NL" dirty="0">
                <a:solidFill>
                  <a:schemeClr val="bg1"/>
                </a:solidFill>
                <a:latin typeface="Circular Pro Black" panose="020B0A04020101010102" pitchFamily="34" charset="0"/>
                <a:cs typeface="Circular Pro Black" panose="020B0A04020101010102" pitchFamily="34" charset="0"/>
              </a:rPr>
              <a:t> life</a:t>
            </a:r>
          </a:p>
        </p:txBody>
      </p:sp>
    </p:spTree>
    <p:extLst>
      <p:ext uri="{BB962C8B-B14F-4D97-AF65-F5344CB8AC3E}">
        <p14:creationId xmlns:p14="http://schemas.microsoft.com/office/powerpoint/2010/main" val="117057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8CEFA7-0595-410C-B49F-F5B91C374E80}"/>
              </a:ext>
            </a:extLst>
          </p:cNvPr>
          <p:cNvSpPr>
            <a:spLocks noGrp="1"/>
          </p:cNvSpPr>
          <p:nvPr>
            <p:ph type="title"/>
          </p:nvPr>
        </p:nvSpPr>
        <p:spPr>
          <a:xfrm>
            <a:off x="838200" y="2766218"/>
            <a:ext cx="10515600" cy="1325563"/>
          </a:xfrm>
        </p:spPr>
        <p:txBody>
          <a:bodyPr/>
          <a:lstStyle/>
          <a:p>
            <a:pPr algn="ctr"/>
            <a:r>
              <a:rPr lang="nl-NL" dirty="0">
                <a:solidFill>
                  <a:schemeClr val="bg1"/>
                </a:solidFill>
                <a:latin typeface="Circular Pro Black" panose="020B0A04020101010102" pitchFamily="34" charset="0"/>
                <a:cs typeface="Circular Pro Black" panose="020B0A04020101010102" pitchFamily="34" charset="0"/>
              </a:rPr>
              <a:t>The </a:t>
            </a:r>
            <a:r>
              <a:rPr lang="nl-NL" dirty="0" err="1">
                <a:solidFill>
                  <a:schemeClr val="bg1"/>
                </a:solidFill>
                <a:latin typeface="Circular Pro Black" panose="020B0A04020101010102" pitchFamily="34" charset="0"/>
                <a:cs typeface="Circular Pro Black" panose="020B0A04020101010102" pitchFamily="34" charset="0"/>
              </a:rPr>
              <a:t>difference</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between</a:t>
            </a:r>
            <a:r>
              <a:rPr lang="nl-NL" dirty="0">
                <a:solidFill>
                  <a:schemeClr val="bg1"/>
                </a:solidFill>
                <a:latin typeface="Circular Pro Black" panose="020B0A04020101010102" pitchFamily="34" charset="0"/>
                <a:cs typeface="Circular Pro Black" panose="020B0A04020101010102" pitchFamily="34" charset="0"/>
              </a:rPr>
              <a:t> </a:t>
            </a:r>
            <a:br>
              <a:rPr lang="nl-NL" dirty="0">
                <a:solidFill>
                  <a:schemeClr val="bg1"/>
                </a:solidFill>
                <a:latin typeface="Circular Pro Black" panose="020B0A04020101010102" pitchFamily="34" charset="0"/>
                <a:cs typeface="Circular Pro Black" panose="020B0A04020101010102" pitchFamily="34" charset="0"/>
              </a:rPr>
            </a:br>
            <a:r>
              <a:rPr lang="nl-NL" dirty="0" err="1">
                <a:solidFill>
                  <a:schemeClr val="bg1"/>
                </a:solidFill>
                <a:latin typeface="Circular Pro Black" panose="020B0A04020101010102" pitchFamily="34" charset="0"/>
                <a:cs typeface="Circular Pro Black" panose="020B0A04020101010102" pitchFamily="34" charset="0"/>
              </a:rPr>
              <a:t>recyclability</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and</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circularity</a:t>
            </a:r>
            <a:endParaRPr lang="nl-NL" dirty="0">
              <a:solidFill>
                <a:schemeClr val="bg1"/>
              </a:solidFill>
              <a:latin typeface="Circular Pro Black" panose="020B0A04020101010102" pitchFamily="34" charset="0"/>
              <a:cs typeface="Circular Pro Black" panose="020B0A04020101010102" pitchFamily="34" charset="0"/>
            </a:endParaRPr>
          </a:p>
        </p:txBody>
      </p:sp>
    </p:spTree>
    <p:extLst>
      <p:ext uri="{BB962C8B-B14F-4D97-AF65-F5344CB8AC3E}">
        <p14:creationId xmlns:p14="http://schemas.microsoft.com/office/powerpoint/2010/main" val="120320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D8E39E3-15D7-4EE3-936A-AD7541EAD965}"/>
              </a:ext>
            </a:extLst>
          </p:cNvPr>
          <p:cNvSpPr>
            <a:spLocks noGrp="1"/>
          </p:cNvSpPr>
          <p:nvPr>
            <p:ph type="title"/>
          </p:nvPr>
        </p:nvSpPr>
        <p:spPr>
          <a:xfrm>
            <a:off x="4500000" y="2520000"/>
            <a:ext cx="7451836" cy="2272922"/>
          </a:xfrm>
        </p:spPr>
        <p:txBody>
          <a:bodyPr>
            <a:normAutofit/>
          </a:bodyPr>
          <a:lstStyle/>
          <a:p>
            <a:r>
              <a:rPr lang="en-GB" dirty="0">
                <a:solidFill>
                  <a:schemeClr val="bg1"/>
                </a:solidFill>
                <a:latin typeface="Circular Pro Black" panose="020B0A04020101010102" pitchFamily="34" charset="0"/>
                <a:cs typeface="Circular Pro Black" panose="020B0A04020101010102" pitchFamily="34" charset="0"/>
              </a:rPr>
              <a:t>Dispensing until</a:t>
            </a:r>
            <a:br>
              <a:rPr lang="en-GB" dirty="0">
                <a:solidFill>
                  <a:schemeClr val="bg1"/>
                </a:solidFill>
                <a:latin typeface="Circular Pro Black" panose="020B0A04020101010102" pitchFamily="34" charset="0"/>
                <a:cs typeface="Circular Pro Black" panose="020B0A04020101010102" pitchFamily="34" charset="0"/>
              </a:rPr>
            </a:br>
            <a:r>
              <a:rPr lang="en-GB" dirty="0">
                <a:solidFill>
                  <a:schemeClr val="bg1"/>
                </a:solidFill>
                <a:latin typeface="Circular Pro Black" panose="020B0A04020101010102" pitchFamily="34" charset="0"/>
                <a:cs typeface="Circular Pro Black" panose="020B0A04020101010102" pitchFamily="34" charset="0"/>
              </a:rPr>
              <a:t>the very last drop</a:t>
            </a:r>
            <a:r>
              <a:rPr lang="nl-NL" sz="4400" dirty="0">
                <a:effectLst/>
                <a:latin typeface="Calibri" panose="020F0502020204030204" pitchFamily="34" charset="0"/>
                <a:ea typeface="Calibri" panose="020F0502020204030204" pitchFamily="34" charset="0"/>
                <a:cs typeface="Times New Roman" panose="02020603050405020304" pitchFamily="18" charset="0"/>
              </a:rPr>
              <a:t/>
            </a:r>
            <a:br>
              <a:rPr lang="nl-NL" sz="44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bg1"/>
              </a:solidFill>
              <a:latin typeface="Circular Pro Black" panose="020B0A04020101010102" pitchFamily="34" charset="0"/>
              <a:cs typeface="Circular Pro Black" panose="020B0A04020101010102" pitchFamily="34" charset="0"/>
            </a:endParaRPr>
          </a:p>
        </p:txBody>
      </p:sp>
      <p:pic>
        <p:nvPicPr>
          <p:cNvPr id="3" name="Afbeelding 2">
            <a:extLst>
              <a:ext uri="{FF2B5EF4-FFF2-40B4-BE49-F238E27FC236}">
                <a16:creationId xmlns:a16="http://schemas.microsoft.com/office/drawing/2014/main" id="{A3823005-C5E6-40E2-B599-A01F76C6E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00" y="2520000"/>
            <a:ext cx="1800000" cy="1800000"/>
          </a:xfrm>
          <a:prstGeom prst="rect">
            <a:avLst/>
          </a:prstGeom>
        </p:spPr>
      </p:pic>
    </p:spTree>
    <p:extLst>
      <p:ext uri="{BB962C8B-B14F-4D97-AF65-F5344CB8AC3E}">
        <p14:creationId xmlns:p14="http://schemas.microsoft.com/office/powerpoint/2010/main" val="186471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D8E39E3-15D7-4EE3-936A-AD7541EAD965}"/>
              </a:ext>
            </a:extLst>
          </p:cNvPr>
          <p:cNvSpPr>
            <a:spLocks noGrp="1"/>
          </p:cNvSpPr>
          <p:nvPr>
            <p:ph type="title"/>
          </p:nvPr>
        </p:nvSpPr>
        <p:spPr>
          <a:xfrm>
            <a:off x="4500000" y="3060000"/>
            <a:ext cx="7451836" cy="662782"/>
          </a:xfrm>
        </p:spPr>
        <p:txBody>
          <a:bodyPr>
            <a:normAutofit fontScale="90000"/>
          </a:bodyPr>
          <a:lstStyle/>
          <a:p>
            <a:r>
              <a:rPr lang="nl-NL" dirty="0" err="1">
                <a:solidFill>
                  <a:schemeClr val="bg1"/>
                </a:solidFill>
                <a:latin typeface="Circular Pro Black" panose="020B0A04020101010102" pitchFamily="34" charset="0"/>
                <a:cs typeface="Circular Pro Black" panose="020B0A04020101010102" pitchFamily="34" charset="0"/>
              </a:rPr>
              <a:t>Local</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for</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local</a:t>
            </a:r>
            <a:r>
              <a:rPr lang="nl-NL" dirty="0">
                <a:solidFill>
                  <a:schemeClr val="bg1"/>
                </a:solidFill>
                <a:latin typeface="Circular Pro Black" panose="020B0A04020101010102" pitchFamily="34" charset="0"/>
                <a:cs typeface="Circular Pro Black" panose="020B0A04020101010102" pitchFamily="34" charset="0"/>
              </a:rPr>
              <a:t> recycling</a:t>
            </a:r>
          </a:p>
        </p:txBody>
      </p:sp>
      <p:pic>
        <p:nvPicPr>
          <p:cNvPr id="6" name="Afbeelding 5">
            <a:extLst>
              <a:ext uri="{FF2B5EF4-FFF2-40B4-BE49-F238E27FC236}">
                <a16:creationId xmlns:a16="http://schemas.microsoft.com/office/drawing/2014/main" id="{C0ED6331-2B1C-4CD3-BD60-EB3E63FD1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00" y="2520000"/>
            <a:ext cx="1804488" cy="1800000"/>
          </a:xfrm>
          <a:prstGeom prst="rect">
            <a:avLst/>
          </a:prstGeom>
        </p:spPr>
      </p:pic>
    </p:spTree>
    <p:extLst>
      <p:ext uri="{BB962C8B-B14F-4D97-AF65-F5344CB8AC3E}">
        <p14:creationId xmlns:p14="http://schemas.microsoft.com/office/powerpoint/2010/main" val="2188304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D8E39E3-15D7-4EE3-936A-AD7541EAD965}"/>
              </a:ext>
            </a:extLst>
          </p:cNvPr>
          <p:cNvSpPr>
            <a:spLocks noGrp="1"/>
          </p:cNvSpPr>
          <p:nvPr>
            <p:ph type="title"/>
          </p:nvPr>
        </p:nvSpPr>
        <p:spPr>
          <a:xfrm>
            <a:off x="4500000" y="3060000"/>
            <a:ext cx="7451836" cy="1212607"/>
          </a:xfrm>
        </p:spPr>
        <p:txBody>
          <a:bodyPr>
            <a:normAutofit fontScale="90000"/>
          </a:bodyPr>
          <a:lstStyle/>
          <a:p>
            <a:r>
              <a:rPr lang="en-GB" dirty="0">
                <a:solidFill>
                  <a:schemeClr val="bg1"/>
                </a:solidFill>
                <a:latin typeface="Circular Pro Black" panose="020B0A04020101010102" pitchFamily="34" charset="0"/>
                <a:cs typeface="Circular Pro Black" panose="020B0A04020101010102" pitchFamily="34" charset="0"/>
              </a:rPr>
              <a:t>More efficient load capacity</a:t>
            </a:r>
            <a:r>
              <a:rPr lang="nl-NL" sz="4400" dirty="0">
                <a:effectLst/>
                <a:latin typeface="Calibri" panose="020F0502020204030204" pitchFamily="34" charset="0"/>
                <a:ea typeface="Calibri" panose="020F0502020204030204" pitchFamily="34" charset="0"/>
                <a:cs typeface="Times New Roman" panose="02020603050405020304" pitchFamily="18" charset="0"/>
              </a:rPr>
              <a:t/>
            </a:r>
            <a:br>
              <a:rPr lang="nl-NL" sz="44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bg1"/>
              </a:solidFill>
              <a:latin typeface="Circular Pro Black" panose="020B0A04020101010102" pitchFamily="34" charset="0"/>
              <a:cs typeface="Circular Pro Black" panose="020B0A04020101010102" pitchFamily="34" charset="0"/>
            </a:endParaRPr>
          </a:p>
        </p:txBody>
      </p:sp>
      <p:pic>
        <p:nvPicPr>
          <p:cNvPr id="3" name="Afbeelding 2">
            <a:extLst>
              <a:ext uri="{FF2B5EF4-FFF2-40B4-BE49-F238E27FC236}">
                <a16:creationId xmlns:a16="http://schemas.microsoft.com/office/drawing/2014/main" id="{A50A84B8-6C47-4EDF-87D0-2BBEB7955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421" y="2520000"/>
            <a:ext cx="1821340" cy="1816810"/>
          </a:xfrm>
          <a:prstGeom prst="rect">
            <a:avLst/>
          </a:prstGeom>
        </p:spPr>
      </p:pic>
    </p:spTree>
    <p:extLst>
      <p:ext uri="{BB962C8B-B14F-4D97-AF65-F5344CB8AC3E}">
        <p14:creationId xmlns:p14="http://schemas.microsoft.com/office/powerpoint/2010/main" val="428783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D8E39E3-15D7-4EE3-936A-AD7541EAD965}"/>
              </a:ext>
            </a:extLst>
          </p:cNvPr>
          <p:cNvSpPr>
            <a:spLocks noGrp="1"/>
          </p:cNvSpPr>
          <p:nvPr>
            <p:ph type="title"/>
          </p:nvPr>
        </p:nvSpPr>
        <p:spPr>
          <a:xfrm>
            <a:off x="4500000" y="2904357"/>
            <a:ext cx="7451836" cy="1570366"/>
          </a:xfrm>
        </p:spPr>
        <p:txBody>
          <a:bodyPr>
            <a:normAutofit fontScale="90000"/>
          </a:bodyPr>
          <a:lstStyle/>
          <a:p>
            <a:r>
              <a:rPr lang="en-GB" dirty="0">
                <a:solidFill>
                  <a:schemeClr val="bg1"/>
                </a:solidFill>
                <a:latin typeface="Circular Pro Black" panose="020B0A04020101010102" pitchFamily="34" charset="0"/>
                <a:cs typeface="Circular Pro Black" panose="020B0A04020101010102" pitchFamily="34" charset="0"/>
              </a:rPr>
              <a:t>Light weight, so easier handling</a:t>
            </a:r>
            <a:r>
              <a:rPr lang="nl-NL" sz="4400" dirty="0">
                <a:effectLst/>
                <a:latin typeface="Calibri" panose="020F0502020204030204" pitchFamily="34" charset="0"/>
                <a:ea typeface="Calibri" panose="020F0502020204030204" pitchFamily="34" charset="0"/>
                <a:cs typeface="Times New Roman" panose="02020603050405020304" pitchFamily="18" charset="0"/>
              </a:rPr>
              <a:t/>
            </a:r>
            <a:br>
              <a:rPr lang="nl-NL" sz="4400" dirty="0">
                <a:effectLst/>
                <a:latin typeface="Calibri" panose="020F0502020204030204" pitchFamily="34" charset="0"/>
                <a:ea typeface="Calibri" panose="020F0502020204030204" pitchFamily="34" charset="0"/>
                <a:cs typeface="Times New Roman" panose="02020603050405020304" pitchFamily="18" charset="0"/>
              </a:rPr>
            </a:br>
            <a:endParaRPr lang="nl-NL" dirty="0">
              <a:solidFill>
                <a:schemeClr val="bg1"/>
              </a:solidFill>
              <a:latin typeface="Circular Pro Black" panose="020B0A04020101010102" pitchFamily="34" charset="0"/>
              <a:cs typeface="Circular Pro Black" panose="020B0A04020101010102" pitchFamily="34" charset="0"/>
            </a:endParaRPr>
          </a:p>
        </p:txBody>
      </p:sp>
      <p:pic>
        <p:nvPicPr>
          <p:cNvPr id="4" name="Afbeelding 3">
            <a:extLst>
              <a:ext uri="{FF2B5EF4-FFF2-40B4-BE49-F238E27FC236}">
                <a16:creationId xmlns:a16="http://schemas.microsoft.com/office/drawing/2014/main" id="{99B7D47C-E9A8-4489-A374-B81745C94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421" y="2520000"/>
            <a:ext cx="1821340" cy="1816810"/>
          </a:xfrm>
          <a:prstGeom prst="rect">
            <a:avLst/>
          </a:prstGeom>
        </p:spPr>
      </p:pic>
    </p:spTree>
    <p:extLst>
      <p:ext uri="{BB962C8B-B14F-4D97-AF65-F5344CB8AC3E}">
        <p14:creationId xmlns:p14="http://schemas.microsoft.com/office/powerpoint/2010/main" val="391550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E0EEE-F2A3-43F5-BDA9-493FBFD9B232}"/>
              </a:ext>
            </a:extLst>
          </p:cNvPr>
          <p:cNvSpPr>
            <a:spLocks noGrp="1"/>
          </p:cNvSpPr>
          <p:nvPr>
            <p:ph type="title"/>
          </p:nvPr>
        </p:nvSpPr>
        <p:spPr>
          <a:xfrm>
            <a:off x="838200" y="2766218"/>
            <a:ext cx="10515600" cy="1325563"/>
          </a:xfrm>
        </p:spPr>
        <p:txBody>
          <a:bodyPr/>
          <a:lstStyle/>
          <a:p>
            <a:pPr algn="ctr"/>
            <a:r>
              <a:rPr lang="nl-NL" dirty="0" err="1">
                <a:solidFill>
                  <a:schemeClr val="bg1"/>
                </a:solidFill>
                <a:latin typeface="Circular Pro Black" panose="020B0A04020101010102" pitchFamily="34" charset="0"/>
                <a:cs typeface="Circular Pro Black" panose="020B0A04020101010102" pitchFamily="34" charset="0"/>
              </a:rPr>
              <a:t>What</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currently</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happens</a:t>
            </a:r>
            <a:r>
              <a:rPr lang="nl-NL" dirty="0">
                <a:solidFill>
                  <a:schemeClr val="bg1"/>
                </a:solidFill>
                <a:latin typeface="Circular Pro Black" panose="020B0A04020101010102" pitchFamily="34" charset="0"/>
                <a:cs typeface="Circular Pro Black" panose="020B0A04020101010102" pitchFamily="34" charset="0"/>
              </a:rPr>
              <a:t> </a:t>
            </a:r>
            <a:br>
              <a:rPr lang="nl-NL" dirty="0">
                <a:solidFill>
                  <a:schemeClr val="bg1"/>
                </a:solidFill>
                <a:latin typeface="Circular Pro Black" panose="020B0A04020101010102" pitchFamily="34" charset="0"/>
                <a:cs typeface="Circular Pro Black" panose="020B0A04020101010102" pitchFamily="34" charset="0"/>
              </a:rPr>
            </a:br>
            <a:r>
              <a:rPr lang="nl-NL" dirty="0" err="1">
                <a:solidFill>
                  <a:schemeClr val="bg1"/>
                </a:solidFill>
                <a:latin typeface="Circular Pro Black" panose="020B0A04020101010102" pitchFamily="34" charset="0"/>
                <a:cs typeface="Circular Pro Black" panose="020B0A04020101010102" pitchFamily="34" charset="0"/>
              </a:rPr>
              <a:t>to</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used</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KeyKegs</a:t>
            </a:r>
            <a:r>
              <a:rPr lang="nl-NL" dirty="0">
                <a:solidFill>
                  <a:schemeClr val="bg1"/>
                </a:solidFill>
                <a:latin typeface="Circular Pro Black" panose="020B0A04020101010102" pitchFamily="34" charset="0"/>
                <a:cs typeface="Circular Pro Black" panose="020B0A04020101010102" pitchFamily="34" charset="0"/>
              </a:rPr>
              <a:t>?</a:t>
            </a:r>
          </a:p>
        </p:txBody>
      </p:sp>
    </p:spTree>
    <p:extLst>
      <p:ext uri="{BB962C8B-B14F-4D97-AF65-F5344CB8AC3E}">
        <p14:creationId xmlns:p14="http://schemas.microsoft.com/office/powerpoint/2010/main" val="410772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9384547-87F8-440A-BF04-1340BB53F457}"/>
              </a:ext>
            </a:extLst>
          </p:cNvPr>
          <p:cNvPicPr>
            <a:picLocks noChangeAspect="1"/>
          </p:cNvPicPr>
          <p:nvPr/>
        </p:nvPicPr>
        <p:blipFill>
          <a:blip r:embed="rId4"/>
          <a:stretch>
            <a:fillRect/>
          </a:stretch>
        </p:blipFill>
        <p:spPr>
          <a:xfrm>
            <a:off x="7254163" y="560136"/>
            <a:ext cx="4226637" cy="4198127"/>
          </a:xfrm>
          <a:prstGeom prst="ellipse">
            <a:avLst/>
          </a:prstGeom>
          <a:ln>
            <a:noFill/>
          </a:ln>
          <a:effectLst>
            <a:softEdge rad="112500"/>
          </a:effectLst>
        </p:spPr>
      </p:pic>
      <p:pic>
        <p:nvPicPr>
          <p:cNvPr id="8" name="Afbeelding 7">
            <a:extLst>
              <a:ext uri="{FF2B5EF4-FFF2-40B4-BE49-F238E27FC236}">
                <a16:creationId xmlns:a16="http://schemas.microsoft.com/office/drawing/2014/main" id="{38782F2A-5F0D-4BCA-B11B-B490188037B4}"/>
              </a:ext>
            </a:extLst>
          </p:cNvPr>
          <p:cNvPicPr>
            <a:picLocks noChangeAspect="1"/>
          </p:cNvPicPr>
          <p:nvPr/>
        </p:nvPicPr>
        <p:blipFill>
          <a:blip r:embed="rId5"/>
          <a:stretch>
            <a:fillRect/>
          </a:stretch>
        </p:blipFill>
        <p:spPr>
          <a:xfrm>
            <a:off x="578409" y="3278204"/>
            <a:ext cx="3312871" cy="3290448"/>
          </a:xfrm>
          <a:prstGeom prst="ellipse">
            <a:avLst/>
          </a:prstGeom>
          <a:ln>
            <a:noFill/>
          </a:ln>
          <a:effectLst>
            <a:softEdge rad="112500"/>
          </a:effectLst>
        </p:spPr>
      </p:pic>
      <p:pic>
        <p:nvPicPr>
          <p:cNvPr id="12" name="Afbeelding 11">
            <a:extLst>
              <a:ext uri="{FF2B5EF4-FFF2-40B4-BE49-F238E27FC236}">
                <a16:creationId xmlns:a16="http://schemas.microsoft.com/office/drawing/2014/main" id="{5824DC03-F7AC-46CD-9208-91DE03993AED}"/>
              </a:ext>
            </a:extLst>
          </p:cNvPr>
          <p:cNvPicPr>
            <a:picLocks noChangeAspect="1"/>
          </p:cNvPicPr>
          <p:nvPr/>
        </p:nvPicPr>
        <p:blipFill>
          <a:blip r:embed="rId6"/>
          <a:stretch>
            <a:fillRect/>
          </a:stretch>
        </p:blipFill>
        <p:spPr>
          <a:xfrm>
            <a:off x="3219241" y="1037006"/>
            <a:ext cx="4770898" cy="4783988"/>
          </a:xfrm>
          <a:prstGeom prst="ellipse">
            <a:avLst/>
          </a:prstGeom>
          <a:ln>
            <a:noFill/>
          </a:ln>
          <a:effectLst>
            <a:softEdge rad="112500"/>
          </a:effectLst>
        </p:spPr>
      </p:pic>
    </p:spTree>
    <p:extLst>
      <p:ext uri="{BB962C8B-B14F-4D97-AF65-F5344CB8AC3E}">
        <p14:creationId xmlns:p14="http://schemas.microsoft.com/office/powerpoint/2010/main" val="207401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1028" name="Picture 4" descr="OneCircle announces new partnership with French collection partner ELISE Alsace">
            <a:extLst>
              <a:ext uri="{FF2B5EF4-FFF2-40B4-BE49-F238E27FC236}">
                <a16:creationId xmlns:a16="http://schemas.microsoft.com/office/drawing/2014/main" id="{8E9D38CB-AE25-4983-AC44-742AAF66D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80" y="661994"/>
            <a:ext cx="4772660" cy="2767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OneCircle announces new recycling partnership with Kwaliflex as part of its commitment to the circular economy">
            <a:extLst>
              <a:ext uri="{FF2B5EF4-FFF2-40B4-BE49-F238E27FC236}">
                <a16:creationId xmlns:a16="http://schemas.microsoft.com/office/drawing/2014/main" id="{88B4CCA7-B413-40E5-B16F-457B03A53D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13811" r="-1503"/>
          <a:stretch/>
        </p:blipFill>
        <p:spPr bwMode="auto">
          <a:xfrm>
            <a:off x="6250187" y="620207"/>
            <a:ext cx="4665464" cy="2808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05CCE45-B0EB-4E68-A740-15FC64E3E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977" y="3775075"/>
            <a:ext cx="4665463" cy="2635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054889B6-8A9F-4C31-861E-E1BAFDC8F765}"/>
              </a:ext>
            </a:extLst>
          </p:cNvPr>
          <p:cNvPicPr>
            <a:picLocks noChangeAspect="1"/>
          </p:cNvPicPr>
          <p:nvPr/>
        </p:nvPicPr>
        <p:blipFill>
          <a:blip r:embed="rId7"/>
          <a:stretch>
            <a:fillRect/>
          </a:stretch>
        </p:blipFill>
        <p:spPr>
          <a:xfrm>
            <a:off x="6250187" y="3775075"/>
            <a:ext cx="4665464" cy="2766629"/>
          </a:xfrm>
          <a:prstGeom prst="rect">
            <a:avLst/>
          </a:prstGeom>
          <a:ln>
            <a:noFill/>
          </a:ln>
          <a:effectLst>
            <a:softEdge rad="112500"/>
          </a:effectLst>
        </p:spPr>
      </p:pic>
    </p:spTree>
    <p:extLst>
      <p:ext uri="{BB962C8B-B14F-4D97-AF65-F5344CB8AC3E}">
        <p14:creationId xmlns:p14="http://schemas.microsoft.com/office/powerpoint/2010/main" val="1089176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5CF8E-C555-4980-AE62-CD9A4ED6DD37}"/>
              </a:ext>
            </a:extLst>
          </p:cNvPr>
          <p:cNvSpPr>
            <a:spLocks noGrp="1"/>
          </p:cNvSpPr>
          <p:nvPr>
            <p:ph type="title"/>
          </p:nvPr>
        </p:nvSpPr>
        <p:spPr/>
        <p:txBody>
          <a:bodyPr/>
          <a:lstStyle/>
          <a:p>
            <a:endParaRPr lang="nl-NL"/>
          </a:p>
        </p:txBody>
      </p:sp>
      <p:pic>
        <p:nvPicPr>
          <p:cNvPr id="4" name="CEBC 1 (1)">
            <a:hlinkClick r:id="" action="ppaction://media"/>
            <a:extLst>
              <a:ext uri="{FF2B5EF4-FFF2-40B4-BE49-F238E27FC236}">
                <a16:creationId xmlns:a16="http://schemas.microsoft.com/office/drawing/2014/main" id="{419946A6-0CA1-4021-997A-A171F6EBF64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5" y="0"/>
            <a:ext cx="12192276" cy="6858000"/>
          </a:xfrm>
        </p:spPr>
      </p:pic>
    </p:spTree>
    <p:extLst>
      <p:ext uri="{BB962C8B-B14F-4D97-AF65-F5344CB8AC3E}">
        <p14:creationId xmlns:p14="http://schemas.microsoft.com/office/powerpoint/2010/main" val="405764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300E6F6-A42E-4986-84A0-5D913054ED9B}"/>
              </a:ext>
            </a:extLst>
          </p:cNvPr>
          <p:cNvSpPr>
            <a:spLocks noGrp="1"/>
          </p:cNvSpPr>
          <p:nvPr>
            <p:ph type="title"/>
          </p:nvPr>
        </p:nvSpPr>
        <p:spPr/>
        <p:txBody>
          <a:bodyPr/>
          <a:lstStyle/>
          <a:p>
            <a:r>
              <a:rPr lang="nl-NL" dirty="0">
                <a:solidFill>
                  <a:schemeClr val="bg1"/>
                </a:solidFill>
                <a:latin typeface="Circular Pro Black" panose="020B0A04020101010102" pitchFamily="34" charset="0"/>
                <a:cs typeface="Circular Pro Black" panose="020B0A04020101010102" pitchFamily="34" charset="0"/>
              </a:rPr>
              <a:t>Recycling</a:t>
            </a:r>
          </a:p>
        </p:txBody>
      </p:sp>
      <p:pic>
        <p:nvPicPr>
          <p:cNvPr id="13" name="Graphic 12">
            <a:extLst>
              <a:ext uri="{FF2B5EF4-FFF2-40B4-BE49-F238E27FC236}">
                <a16:creationId xmlns:a16="http://schemas.microsoft.com/office/drawing/2014/main" id="{1AA52AE2-B099-41B7-82BB-5507DD7A422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38200" y="449291"/>
            <a:ext cx="10515600" cy="6238847"/>
          </a:xfrm>
          <a:prstGeom prst="rect">
            <a:avLst/>
          </a:prstGeom>
        </p:spPr>
      </p:pic>
      <p:sp>
        <p:nvSpPr>
          <p:cNvPr id="2" name="Rechthoek 1">
            <a:extLst>
              <a:ext uri="{FF2B5EF4-FFF2-40B4-BE49-F238E27FC236}">
                <a16:creationId xmlns:a16="http://schemas.microsoft.com/office/drawing/2014/main" id="{31BC3C55-EFB8-4567-843E-4FF80D9EAAC3}"/>
              </a:ext>
            </a:extLst>
          </p:cNvPr>
          <p:cNvSpPr/>
          <p:nvPr/>
        </p:nvSpPr>
        <p:spPr>
          <a:xfrm>
            <a:off x="10330774" y="1459149"/>
            <a:ext cx="768486" cy="116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4549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300E6F6-A42E-4986-84A0-5D913054ED9B}"/>
              </a:ext>
            </a:extLst>
          </p:cNvPr>
          <p:cNvSpPr>
            <a:spLocks noGrp="1"/>
          </p:cNvSpPr>
          <p:nvPr>
            <p:ph type="title"/>
          </p:nvPr>
        </p:nvSpPr>
        <p:spPr/>
        <p:txBody>
          <a:bodyPr/>
          <a:lstStyle/>
          <a:p>
            <a:r>
              <a:rPr lang="nl-NL" dirty="0" err="1">
                <a:solidFill>
                  <a:schemeClr val="bg1"/>
                </a:solidFill>
                <a:latin typeface="Circular Pro Black" panose="020B0A04020101010102" pitchFamily="34" charset="0"/>
                <a:cs typeface="Circular Pro Black" panose="020B0A04020101010102" pitchFamily="34" charset="0"/>
              </a:rPr>
              <a:t>Circular</a:t>
            </a:r>
            <a:endParaRPr lang="nl-NL" dirty="0">
              <a:solidFill>
                <a:schemeClr val="bg1"/>
              </a:solidFill>
              <a:latin typeface="Circular Pro Black" panose="020B0A04020101010102" pitchFamily="34" charset="0"/>
              <a:cs typeface="Circular Pro Black" panose="020B0A04020101010102" pitchFamily="34" charset="0"/>
            </a:endParaRPr>
          </a:p>
        </p:txBody>
      </p:sp>
      <p:pic>
        <p:nvPicPr>
          <p:cNvPr id="5" name="Graphic 4">
            <a:extLst>
              <a:ext uri="{FF2B5EF4-FFF2-40B4-BE49-F238E27FC236}">
                <a16:creationId xmlns:a16="http://schemas.microsoft.com/office/drawing/2014/main" id="{54CAF9B4-8D26-4D2E-8554-26327BA511A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01190" y="365125"/>
            <a:ext cx="7207828" cy="6105138"/>
          </a:xfrm>
          <a:prstGeom prst="rect">
            <a:avLst/>
          </a:prstGeom>
        </p:spPr>
      </p:pic>
    </p:spTree>
    <p:extLst>
      <p:ext uri="{BB962C8B-B14F-4D97-AF65-F5344CB8AC3E}">
        <p14:creationId xmlns:p14="http://schemas.microsoft.com/office/powerpoint/2010/main" val="125466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2000" b="-22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557416-0A64-4F60-A338-2F3A5C56117C}"/>
              </a:ext>
            </a:extLst>
          </p:cNvPr>
          <p:cNvSpPr>
            <a:spLocks noGrp="1"/>
          </p:cNvSpPr>
          <p:nvPr>
            <p:ph type="title"/>
          </p:nvPr>
        </p:nvSpPr>
        <p:spPr>
          <a:xfrm>
            <a:off x="838200" y="2766218"/>
            <a:ext cx="10515600" cy="1325563"/>
          </a:xfrm>
        </p:spPr>
        <p:txBody>
          <a:bodyPr/>
          <a:lstStyle/>
          <a:p>
            <a:pPr algn="ctr"/>
            <a:r>
              <a:rPr lang="nl-NL" dirty="0" err="1">
                <a:solidFill>
                  <a:schemeClr val="bg1"/>
                </a:solidFill>
                <a:latin typeface="Circular Pro Black" panose="020B0A04020101010102" pitchFamily="34" charset="0"/>
                <a:cs typeface="Circular Pro Black" panose="020B0A04020101010102" pitchFamily="34" charset="0"/>
              </a:rPr>
              <a:t>What</a:t>
            </a:r>
            <a:r>
              <a:rPr lang="nl-NL" dirty="0">
                <a:solidFill>
                  <a:schemeClr val="bg1"/>
                </a:solidFill>
                <a:latin typeface="Circular Pro Black" panose="020B0A04020101010102" pitchFamily="34" charset="0"/>
                <a:cs typeface="Circular Pro Black" panose="020B0A04020101010102" pitchFamily="34" charset="0"/>
              </a:rPr>
              <a:t> is a </a:t>
            </a:r>
            <a:r>
              <a:rPr lang="nl-NL" dirty="0" err="1">
                <a:solidFill>
                  <a:schemeClr val="bg1"/>
                </a:solidFill>
                <a:latin typeface="Circular Pro Black" panose="020B0A04020101010102" pitchFamily="34" charset="0"/>
                <a:cs typeface="Circular Pro Black" panose="020B0A04020101010102" pitchFamily="34" charset="0"/>
              </a:rPr>
              <a:t>circular</a:t>
            </a:r>
            <a:r>
              <a:rPr lang="nl-NL" dirty="0">
                <a:solidFill>
                  <a:schemeClr val="bg1"/>
                </a:solidFill>
                <a:latin typeface="Circular Pro Black" panose="020B0A04020101010102" pitchFamily="34" charset="0"/>
                <a:cs typeface="Circular Pro Black" panose="020B0A04020101010102" pitchFamily="34" charset="0"/>
              </a:rPr>
              <a:t> </a:t>
            </a:r>
            <a:r>
              <a:rPr lang="nl-NL" dirty="0" err="1">
                <a:solidFill>
                  <a:schemeClr val="bg1"/>
                </a:solidFill>
                <a:latin typeface="Circular Pro Black" panose="020B0A04020101010102" pitchFamily="34" charset="0"/>
                <a:cs typeface="Circular Pro Black" panose="020B0A04020101010102" pitchFamily="34" charset="0"/>
              </a:rPr>
              <a:t>economy</a:t>
            </a:r>
            <a:r>
              <a:rPr lang="nl-NL" dirty="0">
                <a:solidFill>
                  <a:schemeClr val="bg1"/>
                </a:solidFill>
                <a:latin typeface="Circular Pro Black" panose="020B0A04020101010102" pitchFamily="34" charset="0"/>
                <a:cs typeface="Circular Pro Black" panose="020B0A04020101010102" pitchFamily="34" charset="0"/>
              </a:rPr>
              <a:t>?</a:t>
            </a:r>
          </a:p>
        </p:txBody>
      </p:sp>
    </p:spTree>
    <p:extLst>
      <p:ext uri="{BB962C8B-B14F-4D97-AF65-F5344CB8AC3E}">
        <p14:creationId xmlns:p14="http://schemas.microsoft.com/office/powerpoint/2010/main" val="102601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DCD28-87D0-480F-B04F-7215808FFE96}"/>
              </a:ext>
            </a:extLst>
          </p:cNvPr>
          <p:cNvSpPr>
            <a:spLocks noGrp="1"/>
          </p:cNvSpPr>
          <p:nvPr>
            <p:ph type="title"/>
          </p:nvPr>
        </p:nvSpPr>
        <p:spPr>
          <a:xfrm>
            <a:off x="838200" y="2766218"/>
            <a:ext cx="10515600" cy="1325563"/>
          </a:xfrm>
        </p:spPr>
        <p:txBody>
          <a:bodyPr/>
          <a:lstStyle/>
          <a:p>
            <a:pPr algn="ctr"/>
            <a:r>
              <a:rPr lang="nl-NL" dirty="0">
                <a:solidFill>
                  <a:schemeClr val="bg1">
                    <a:lumMod val="95000"/>
                  </a:schemeClr>
                </a:solidFill>
                <a:latin typeface="Circular Pro Black" panose="020B0A04020101010102" pitchFamily="34" charset="0"/>
                <a:cs typeface="Circular Pro Black" panose="020B0A04020101010102" pitchFamily="34" charset="0"/>
              </a:rPr>
              <a:t>How is </a:t>
            </a:r>
            <a:r>
              <a:rPr lang="nl-NL" dirty="0" err="1">
                <a:solidFill>
                  <a:schemeClr val="bg1">
                    <a:lumMod val="95000"/>
                  </a:schemeClr>
                </a:solidFill>
                <a:latin typeface="Circular Pro Black" panose="020B0A04020101010102" pitchFamily="34" charset="0"/>
                <a:cs typeface="Circular Pro Black" panose="020B0A04020101010102" pitchFamily="34" charset="0"/>
              </a:rPr>
              <a:t>sustainability</a:t>
            </a:r>
            <a:r>
              <a:rPr lang="nl-NL" dirty="0">
                <a:solidFill>
                  <a:schemeClr val="bg1">
                    <a:lumMod val="95000"/>
                  </a:schemeClr>
                </a:solidFill>
                <a:latin typeface="Circular Pro Black" panose="020B0A04020101010102" pitchFamily="34" charset="0"/>
                <a:cs typeface="Circular Pro Black" panose="020B0A04020101010102" pitchFamily="34" charset="0"/>
              </a:rPr>
              <a:t> </a:t>
            </a:r>
            <a:r>
              <a:rPr lang="nl-NL" dirty="0" err="1">
                <a:solidFill>
                  <a:schemeClr val="bg1">
                    <a:lumMod val="95000"/>
                  </a:schemeClr>
                </a:solidFill>
                <a:latin typeface="Circular Pro Black" panose="020B0A04020101010102" pitchFamily="34" charset="0"/>
                <a:cs typeface="Circular Pro Black" panose="020B0A04020101010102" pitchFamily="34" charset="0"/>
              </a:rPr>
              <a:t>measured</a:t>
            </a:r>
            <a:r>
              <a:rPr lang="nl-NL" dirty="0">
                <a:solidFill>
                  <a:schemeClr val="bg1">
                    <a:lumMod val="95000"/>
                  </a:schemeClr>
                </a:solidFill>
                <a:latin typeface="Circular Pro Black" panose="020B0A04020101010102" pitchFamily="34" charset="0"/>
                <a:cs typeface="Circular Pro Black" panose="020B0A04020101010102" pitchFamily="34" charset="0"/>
              </a:rPr>
              <a:t>?</a:t>
            </a:r>
          </a:p>
        </p:txBody>
      </p:sp>
    </p:spTree>
    <p:extLst>
      <p:ext uri="{BB962C8B-B14F-4D97-AF65-F5344CB8AC3E}">
        <p14:creationId xmlns:p14="http://schemas.microsoft.com/office/powerpoint/2010/main" val="3575558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DCD28-87D0-480F-B04F-7215808FFE96}"/>
              </a:ext>
            </a:extLst>
          </p:cNvPr>
          <p:cNvSpPr>
            <a:spLocks noGrp="1"/>
          </p:cNvSpPr>
          <p:nvPr>
            <p:ph type="title"/>
          </p:nvPr>
        </p:nvSpPr>
        <p:spPr>
          <a:xfrm>
            <a:off x="838200" y="2766218"/>
            <a:ext cx="10515600" cy="1325563"/>
          </a:xfrm>
        </p:spPr>
        <p:txBody>
          <a:bodyPr/>
          <a:lstStyle/>
          <a:p>
            <a:pPr algn="ctr"/>
            <a:r>
              <a:rPr lang="nl-NL" dirty="0">
                <a:solidFill>
                  <a:schemeClr val="bg1">
                    <a:lumMod val="95000"/>
                  </a:schemeClr>
                </a:solidFill>
                <a:latin typeface="Circular Pro Black" panose="020B0A04020101010102" pitchFamily="34" charset="0"/>
                <a:cs typeface="Circular Pro Black" panose="020B0A04020101010102" pitchFamily="34" charset="0"/>
              </a:rPr>
              <a:t>Life </a:t>
            </a:r>
            <a:r>
              <a:rPr lang="nl-NL" dirty="0" err="1">
                <a:solidFill>
                  <a:schemeClr val="bg1">
                    <a:lumMod val="95000"/>
                  </a:schemeClr>
                </a:solidFill>
                <a:latin typeface="Circular Pro Black" panose="020B0A04020101010102" pitchFamily="34" charset="0"/>
                <a:cs typeface="Circular Pro Black" panose="020B0A04020101010102" pitchFamily="34" charset="0"/>
              </a:rPr>
              <a:t>Cycle</a:t>
            </a:r>
            <a:r>
              <a:rPr lang="nl-NL" dirty="0">
                <a:solidFill>
                  <a:schemeClr val="bg1">
                    <a:lumMod val="95000"/>
                  </a:schemeClr>
                </a:solidFill>
                <a:latin typeface="Circular Pro Black" panose="020B0A04020101010102" pitchFamily="34" charset="0"/>
                <a:cs typeface="Circular Pro Black" panose="020B0A04020101010102" pitchFamily="34" charset="0"/>
              </a:rPr>
              <a:t> Assessment analysis</a:t>
            </a:r>
          </a:p>
        </p:txBody>
      </p:sp>
    </p:spTree>
    <p:extLst>
      <p:ext uri="{BB962C8B-B14F-4D97-AF65-F5344CB8AC3E}">
        <p14:creationId xmlns:p14="http://schemas.microsoft.com/office/powerpoint/2010/main" val="3949413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480B1-186E-423F-9C81-C8FE3910FA3D}"/>
              </a:ext>
            </a:extLst>
          </p:cNvPr>
          <p:cNvSpPr>
            <a:spLocks noGrp="1"/>
          </p:cNvSpPr>
          <p:nvPr>
            <p:ph type="title"/>
          </p:nvPr>
        </p:nvSpPr>
        <p:spPr>
          <a:xfrm>
            <a:off x="838200" y="2766218"/>
            <a:ext cx="10515600" cy="1325563"/>
          </a:xfrm>
        </p:spPr>
        <p:txBody>
          <a:bodyPr/>
          <a:lstStyle/>
          <a:p>
            <a:pPr algn="ctr"/>
            <a:r>
              <a:rPr lang="nl-NL" dirty="0">
                <a:solidFill>
                  <a:schemeClr val="bg1"/>
                </a:solidFill>
                <a:latin typeface="Circular Pro Black" panose="020B0A04020101010102" pitchFamily="34" charset="0"/>
                <a:cs typeface="Circular Pro Black" panose="020B0A04020101010102" pitchFamily="34" charset="0"/>
              </a:rPr>
              <a:t>Does </a:t>
            </a:r>
            <a:r>
              <a:rPr lang="nl-NL" dirty="0" err="1">
                <a:solidFill>
                  <a:schemeClr val="bg1"/>
                </a:solidFill>
                <a:latin typeface="Circular Pro Black" panose="020B0A04020101010102" pitchFamily="34" charset="0"/>
                <a:cs typeface="Circular Pro Black" panose="020B0A04020101010102" pitchFamily="34" charset="0"/>
              </a:rPr>
              <a:t>the</a:t>
            </a:r>
            <a:r>
              <a:rPr lang="nl-NL" dirty="0">
                <a:solidFill>
                  <a:schemeClr val="bg1"/>
                </a:solidFill>
                <a:latin typeface="Circular Pro Black" panose="020B0A04020101010102" pitchFamily="34" charset="0"/>
                <a:cs typeface="Circular Pro Black" panose="020B0A04020101010102" pitchFamily="34" charset="0"/>
              </a:rPr>
              <a:t> LCA go </a:t>
            </a:r>
            <a:r>
              <a:rPr lang="nl-NL" dirty="0" err="1">
                <a:solidFill>
                  <a:schemeClr val="bg1"/>
                </a:solidFill>
                <a:latin typeface="Circular Pro Black" panose="020B0A04020101010102" pitchFamily="34" charset="0"/>
                <a:cs typeface="Circular Pro Black" panose="020B0A04020101010102" pitchFamily="34" charset="0"/>
              </a:rPr>
              <a:t>beyond</a:t>
            </a:r>
            <a:r>
              <a:rPr lang="nl-NL" dirty="0">
                <a:solidFill>
                  <a:schemeClr val="bg1"/>
                </a:solidFill>
                <a:latin typeface="Circular Pro Black" panose="020B0A04020101010102" pitchFamily="34" charset="0"/>
                <a:cs typeface="Circular Pro Black" panose="020B0A04020101010102" pitchFamily="34" charset="0"/>
              </a:rPr>
              <a:t> </a:t>
            </a:r>
            <a:br>
              <a:rPr lang="nl-NL" dirty="0">
                <a:solidFill>
                  <a:schemeClr val="bg1"/>
                </a:solidFill>
                <a:latin typeface="Circular Pro Black" panose="020B0A04020101010102" pitchFamily="34" charset="0"/>
                <a:cs typeface="Circular Pro Black" panose="020B0A04020101010102" pitchFamily="34" charset="0"/>
              </a:rPr>
            </a:br>
            <a:r>
              <a:rPr lang="nl-NL" dirty="0" err="1">
                <a:solidFill>
                  <a:schemeClr val="bg1"/>
                </a:solidFill>
                <a:latin typeface="Circular Pro Black" panose="020B0A04020101010102" pitchFamily="34" charset="0"/>
                <a:cs typeface="Circular Pro Black" panose="020B0A04020101010102" pitchFamily="34" charset="0"/>
              </a:rPr>
              <a:t>measuring</a:t>
            </a:r>
            <a:r>
              <a:rPr lang="nl-NL" dirty="0">
                <a:solidFill>
                  <a:schemeClr val="bg1"/>
                </a:solidFill>
                <a:latin typeface="Circular Pro Black" panose="020B0A04020101010102" pitchFamily="34" charset="0"/>
                <a:cs typeface="Circular Pro Black" panose="020B0A04020101010102" pitchFamily="34" charset="0"/>
              </a:rPr>
              <a:t> footprint?</a:t>
            </a:r>
          </a:p>
        </p:txBody>
      </p:sp>
    </p:spTree>
    <p:extLst>
      <p:ext uri="{BB962C8B-B14F-4D97-AF65-F5344CB8AC3E}">
        <p14:creationId xmlns:p14="http://schemas.microsoft.com/office/powerpoint/2010/main" val="3457099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2D0ACE14-79E8-4964-8348-A43C40D983B6}"/>
              </a:ext>
            </a:extLst>
          </p:cNvPr>
          <p:cNvSpPr txBox="1"/>
          <p:nvPr/>
        </p:nvSpPr>
        <p:spPr>
          <a:xfrm>
            <a:off x="704850" y="1876616"/>
            <a:ext cx="3045461" cy="954107"/>
          </a:xfrm>
          <a:prstGeom prst="rect">
            <a:avLst/>
          </a:prstGeom>
          <a:noFill/>
        </p:spPr>
        <p:txBody>
          <a:bodyPr wrap="square" rtlCol="0">
            <a:spAutoFit/>
          </a:bodyPr>
          <a:lstStyle/>
          <a:p>
            <a:pPr algn="ctr"/>
            <a:r>
              <a:rPr lang="nl-NL" sz="2800" dirty="0">
                <a:solidFill>
                  <a:schemeClr val="bg1"/>
                </a:solidFill>
                <a:latin typeface="Circular Pro Black" panose="020B0A04020101010102" pitchFamily="34" charset="0"/>
                <a:cs typeface="Circular Pro Black" panose="020B0A04020101010102" pitchFamily="34" charset="0"/>
              </a:rPr>
              <a:t>Global Warming </a:t>
            </a:r>
            <a:r>
              <a:rPr lang="nl-NL" sz="2800" dirty="0" err="1">
                <a:solidFill>
                  <a:schemeClr val="bg1"/>
                </a:solidFill>
                <a:latin typeface="Circular Pro Black" panose="020B0A04020101010102" pitchFamily="34" charset="0"/>
                <a:cs typeface="Circular Pro Black" panose="020B0A04020101010102" pitchFamily="34" charset="0"/>
              </a:rPr>
              <a:t>Potential</a:t>
            </a:r>
            <a:endParaRPr lang="nl-NL" sz="2800" dirty="0">
              <a:solidFill>
                <a:schemeClr val="bg1"/>
              </a:solidFill>
              <a:latin typeface="Circular Pro Black" panose="020B0A04020101010102" pitchFamily="34" charset="0"/>
              <a:cs typeface="Circular Pro Black" panose="020B0A04020101010102" pitchFamily="34" charset="0"/>
            </a:endParaRPr>
          </a:p>
        </p:txBody>
      </p:sp>
      <p:sp>
        <p:nvSpPr>
          <p:cNvPr id="12" name="Tekstvak 11">
            <a:extLst>
              <a:ext uri="{FF2B5EF4-FFF2-40B4-BE49-F238E27FC236}">
                <a16:creationId xmlns:a16="http://schemas.microsoft.com/office/drawing/2014/main" id="{198CC0C8-8520-45F2-B010-54D77122698A}"/>
              </a:ext>
            </a:extLst>
          </p:cNvPr>
          <p:cNvSpPr txBox="1"/>
          <p:nvPr/>
        </p:nvSpPr>
        <p:spPr>
          <a:xfrm>
            <a:off x="4627880" y="1915092"/>
            <a:ext cx="2631440" cy="523220"/>
          </a:xfrm>
          <a:prstGeom prst="rect">
            <a:avLst/>
          </a:prstGeom>
          <a:noFill/>
        </p:spPr>
        <p:txBody>
          <a:bodyPr wrap="square" rtlCol="0">
            <a:spAutoFit/>
          </a:bodyPr>
          <a:lstStyle/>
          <a:p>
            <a:pPr algn="ctr"/>
            <a:r>
              <a:rPr lang="nl-NL" sz="2800" dirty="0">
                <a:solidFill>
                  <a:schemeClr val="bg1"/>
                </a:solidFill>
                <a:latin typeface="Circular Pro Black" panose="020B0A04020101010102" pitchFamily="34" charset="0"/>
                <a:cs typeface="Circular Pro Black" panose="020B0A04020101010102" pitchFamily="34" charset="0"/>
              </a:rPr>
              <a:t>Water </a:t>
            </a:r>
            <a:r>
              <a:rPr lang="nl-NL" sz="2800" dirty="0" err="1">
                <a:solidFill>
                  <a:schemeClr val="bg1"/>
                </a:solidFill>
                <a:latin typeface="Circular Pro Black" panose="020B0A04020101010102" pitchFamily="34" charset="0"/>
                <a:cs typeface="Circular Pro Black" panose="020B0A04020101010102" pitchFamily="34" charset="0"/>
              </a:rPr>
              <a:t>usage</a:t>
            </a:r>
            <a:endParaRPr lang="nl-NL" sz="2800" dirty="0">
              <a:solidFill>
                <a:schemeClr val="bg1"/>
              </a:solidFill>
              <a:latin typeface="Circular Pro Black" panose="020B0A04020101010102" pitchFamily="34" charset="0"/>
              <a:cs typeface="Circular Pro Black" panose="020B0A04020101010102" pitchFamily="34" charset="0"/>
            </a:endParaRPr>
          </a:p>
        </p:txBody>
      </p:sp>
      <p:sp>
        <p:nvSpPr>
          <p:cNvPr id="13" name="Tekstvak 12">
            <a:extLst>
              <a:ext uri="{FF2B5EF4-FFF2-40B4-BE49-F238E27FC236}">
                <a16:creationId xmlns:a16="http://schemas.microsoft.com/office/drawing/2014/main" id="{36245BC3-7A6F-4DCC-8C5C-761D8E7148DB}"/>
              </a:ext>
            </a:extLst>
          </p:cNvPr>
          <p:cNvSpPr txBox="1"/>
          <p:nvPr/>
        </p:nvSpPr>
        <p:spPr>
          <a:xfrm>
            <a:off x="924561" y="4535814"/>
            <a:ext cx="2631440" cy="954107"/>
          </a:xfrm>
          <a:prstGeom prst="rect">
            <a:avLst/>
          </a:prstGeom>
          <a:noFill/>
        </p:spPr>
        <p:txBody>
          <a:bodyPr wrap="square" rtlCol="0">
            <a:spAutoFit/>
          </a:bodyPr>
          <a:lstStyle/>
          <a:p>
            <a:pPr algn="ctr"/>
            <a:r>
              <a:rPr lang="nl-NL" sz="2800" dirty="0">
                <a:solidFill>
                  <a:schemeClr val="bg1"/>
                </a:solidFill>
                <a:latin typeface="Circular Pro Black" panose="020B0A04020101010102" pitchFamily="34" charset="0"/>
                <a:cs typeface="Circular Pro Black" panose="020B0A04020101010102" pitchFamily="34" charset="0"/>
              </a:rPr>
              <a:t>Impact on </a:t>
            </a:r>
            <a:r>
              <a:rPr lang="nl-NL" sz="2800" dirty="0" err="1">
                <a:solidFill>
                  <a:schemeClr val="bg1"/>
                </a:solidFill>
                <a:latin typeface="Circular Pro Black" panose="020B0A04020101010102" pitchFamily="34" charset="0"/>
                <a:cs typeface="Circular Pro Black" panose="020B0A04020101010102" pitchFamily="34" charset="0"/>
              </a:rPr>
              <a:t>the</a:t>
            </a:r>
            <a:r>
              <a:rPr lang="nl-NL" sz="2800" dirty="0">
                <a:solidFill>
                  <a:schemeClr val="bg1"/>
                </a:solidFill>
                <a:latin typeface="Circular Pro Black" panose="020B0A04020101010102" pitchFamily="34" charset="0"/>
                <a:cs typeface="Circular Pro Black" panose="020B0A04020101010102" pitchFamily="34" charset="0"/>
              </a:rPr>
              <a:t> </a:t>
            </a:r>
            <a:r>
              <a:rPr lang="nl-NL" sz="2800" dirty="0" err="1">
                <a:solidFill>
                  <a:schemeClr val="bg1"/>
                </a:solidFill>
                <a:latin typeface="Circular Pro Black" panose="020B0A04020101010102" pitchFamily="34" charset="0"/>
                <a:cs typeface="Circular Pro Black" panose="020B0A04020101010102" pitchFamily="34" charset="0"/>
              </a:rPr>
              <a:t>ozone</a:t>
            </a:r>
            <a:r>
              <a:rPr lang="nl-NL" sz="2800" dirty="0">
                <a:solidFill>
                  <a:schemeClr val="bg1"/>
                </a:solidFill>
                <a:latin typeface="Circular Pro Black" panose="020B0A04020101010102" pitchFamily="34" charset="0"/>
                <a:cs typeface="Circular Pro Black" panose="020B0A04020101010102" pitchFamily="34" charset="0"/>
              </a:rPr>
              <a:t> </a:t>
            </a:r>
            <a:r>
              <a:rPr lang="nl-NL" sz="2800" dirty="0" err="1">
                <a:solidFill>
                  <a:schemeClr val="bg1"/>
                </a:solidFill>
                <a:latin typeface="Circular Pro Black" panose="020B0A04020101010102" pitchFamily="34" charset="0"/>
                <a:cs typeface="Circular Pro Black" panose="020B0A04020101010102" pitchFamily="34" charset="0"/>
              </a:rPr>
              <a:t>layer</a:t>
            </a:r>
            <a:r>
              <a:rPr lang="nl-NL" sz="2800" dirty="0">
                <a:solidFill>
                  <a:schemeClr val="bg1"/>
                </a:solidFill>
                <a:latin typeface="Circular Pro Black" panose="020B0A04020101010102" pitchFamily="34" charset="0"/>
                <a:cs typeface="Circular Pro Black" panose="020B0A04020101010102" pitchFamily="34" charset="0"/>
              </a:rPr>
              <a:t> </a:t>
            </a:r>
          </a:p>
        </p:txBody>
      </p:sp>
      <p:sp>
        <p:nvSpPr>
          <p:cNvPr id="14" name="Tekstvak 13">
            <a:extLst>
              <a:ext uri="{FF2B5EF4-FFF2-40B4-BE49-F238E27FC236}">
                <a16:creationId xmlns:a16="http://schemas.microsoft.com/office/drawing/2014/main" id="{CCEE1811-986A-4F6C-B9FC-C46FE2EB4CDF}"/>
              </a:ext>
            </a:extLst>
          </p:cNvPr>
          <p:cNvSpPr txBox="1"/>
          <p:nvPr/>
        </p:nvSpPr>
        <p:spPr>
          <a:xfrm>
            <a:off x="8841636" y="1876616"/>
            <a:ext cx="2631440" cy="954107"/>
          </a:xfrm>
          <a:prstGeom prst="rect">
            <a:avLst/>
          </a:prstGeom>
          <a:noFill/>
        </p:spPr>
        <p:txBody>
          <a:bodyPr wrap="square" rtlCol="0">
            <a:spAutoFit/>
          </a:bodyPr>
          <a:lstStyle/>
          <a:p>
            <a:pPr algn="ctr"/>
            <a:r>
              <a:rPr lang="nl-NL" sz="2800" dirty="0">
                <a:solidFill>
                  <a:schemeClr val="bg1"/>
                </a:solidFill>
                <a:latin typeface="Circular Pro Black" panose="020B0A04020101010102" pitchFamily="34" charset="0"/>
                <a:cs typeface="Circular Pro Black" panose="020B0A04020101010102" pitchFamily="34" charset="0"/>
              </a:rPr>
              <a:t>Air </a:t>
            </a:r>
            <a:r>
              <a:rPr lang="nl-NL" sz="2800" dirty="0" err="1">
                <a:solidFill>
                  <a:schemeClr val="bg1"/>
                </a:solidFill>
                <a:latin typeface="Circular Pro Black" panose="020B0A04020101010102" pitchFamily="34" charset="0"/>
                <a:cs typeface="Circular Pro Black" panose="020B0A04020101010102" pitchFamily="34" charset="0"/>
              </a:rPr>
              <a:t>and</a:t>
            </a:r>
            <a:r>
              <a:rPr lang="nl-NL" sz="2800" dirty="0">
                <a:solidFill>
                  <a:schemeClr val="bg1"/>
                </a:solidFill>
                <a:latin typeface="Circular Pro Black" panose="020B0A04020101010102" pitchFamily="34" charset="0"/>
                <a:cs typeface="Circular Pro Black" panose="020B0A04020101010102" pitchFamily="34" charset="0"/>
              </a:rPr>
              <a:t> water </a:t>
            </a:r>
            <a:r>
              <a:rPr lang="nl-NL" sz="2800" dirty="0" err="1">
                <a:solidFill>
                  <a:schemeClr val="bg1"/>
                </a:solidFill>
                <a:latin typeface="Circular Pro Black" panose="020B0A04020101010102" pitchFamily="34" charset="0"/>
                <a:cs typeface="Circular Pro Black" panose="020B0A04020101010102" pitchFamily="34" charset="0"/>
              </a:rPr>
              <a:t>pollution</a:t>
            </a:r>
            <a:endParaRPr lang="nl-NL" sz="2800" dirty="0">
              <a:solidFill>
                <a:schemeClr val="bg1"/>
              </a:solidFill>
              <a:latin typeface="Circular Pro Black" panose="020B0A04020101010102" pitchFamily="34" charset="0"/>
              <a:cs typeface="Circular Pro Black" panose="020B0A04020101010102" pitchFamily="34" charset="0"/>
            </a:endParaRPr>
          </a:p>
        </p:txBody>
      </p:sp>
      <p:sp>
        <p:nvSpPr>
          <p:cNvPr id="15" name="Tekstvak 14">
            <a:extLst>
              <a:ext uri="{FF2B5EF4-FFF2-40B4-BE49-F238E27FC236}">
                <a16:creationId xmlns:a16="http://schemas.microsoft.com/office/drawing/2014/main" id="{CDDBC44C-2099-4612-BD3D-CEF08044FF32}"/>
              </a:ext>
            </a:extLst>
          </p:cNvPr>
          <p:cNvSpPr txBox="1"/>
          <p:nvPr/>
        </p:nvSpPr>
        <p:spPr>
          <a:xfrm>
            <a:off x="4780280" y="4636878"/>
            <a:ext cx="2631440" cy="954107"/>
          </a:xfrm>
          <a:prstGeom prst="rect">
            <a:avLst/>
          </a:prstGeom>
          <a:noFill/>
        </p:spPr>
        <p:txBody>
          <a:bodyPr wrap="square" rtlCol="0">
            <a:spAutoFit/>
          </a:bodyPr>
          <a:lstStyle/>
          <a:p>
            <a:pPr algn="ctr"/>
            <a:r>
              <a:rPr lang="nl-NL" sz="2800" dirty="0" err="1">
                <a:solidFill>
                  <a:schemeClr val="bg1"/>
                </a:solidFill>
                <a:latin typeface="Circular Pro Black" panose="020B0A04020101010102" pitchFamily="34" charset="0"/>
                <a:cs typeface="Circular Pro Black" panose="020B0A04020101010102" pitchFamily="34" charset="0"/>
              </a:rPr>
              <a:t>Depletion</a:t>
            </a:r>
            <a:r>
              <a:rPr lang="nl-NL" sz="2800" dirty="0">
                <a:solidFill>
                  <a:schemeClr val="bg1"/>
                </a:solidFill>
                <a:latin typeface="Circular Pro Black" panose="020B0A04020101010102" pitchFamily="34" charset="0"/>
                <a:cs typeface="Circular Pro Black" panose="020B0A04020101010102" pitchFamily="34" charset="0"/>
              </a:rPr>
              <a:t> of </a:t>
            </a:r>
            <a:r>
              <a:rPr lang="nl-NL" sz="2800" dirty="0" err="1">
                <a:solidFill>
                  <a:schemeClr val="bg1"/>
                </a:solidFill>
                <a:latin typeface="Circular Pro Black" panose="020B0A04020101010102" pitchFamily="34" charset="0"/>
                <a:cs typeface="Circular Pro Black" panose="020B0A04020101010102" pitchFamily="34" charset="0"/>
              </a:rPr>
              <a:t>rescources</a:t>
            </a:r>
            <a:endParaRPr lang="nl-NL" sz="2800" dirty="0">
              <a:solidFill>
                <a:schemeClr val="bg1"/>
              </a:solidFill>
              <a:latin typeface="Circular Pro Black" panose="020B0A04020101010102" pitchFamily="34" charset="0"/>
              <a:cs typeface="Circular Pro Black" panose="020B0A04020101010102" pitchFamily="34" charset="0"/>
            </a:endParaRPr>
          </a:p>
        </p:txBody>
      </p:sp>
      <p:sp>
        <p:nvSpPr>
          <p:cNvPr id="16" name="Tekstvak 15">
            <a:extLst>
              <a:ext uri="{FF2B5EF4-FFF2-40B4-BE49-F238E27FC236}">
                <a16:creationId xmlns:a16="http://schemas.microsoft.com/office/drawing/2014/main" id="{DBBEF935-261C-4EE7-9D72-05B098752762}"/>
              </a:ext>
            </a:extLst>
          </p:cNvPr>
          <p:cNvSpPr txBox="1"/>
          <p:nvPr/>
        </p:nvSpPr>
        <p:spPr>
          <a:xfrm>
            <a:off x="8841636" y="4705736"/>
            <a:ext cx="2631440" cy="523220"/>
          </a:xfrm>
          <a:prstGeom prst="rect">
            <a:avLst/>
          </a:prstGeom>
          <a:noFill/>
        </p:spPr>
        <p:txBody>
          <a:bodyPr wrap="square" rtlCol="0">
            <a:spAutoFit/>
          </a:bodyPr>
          <a:lstStyle/>
          <a:p>
            <a:pPr algn="ctr"/>
            <a:r>
              <a:rPr lang="nl-NL" sz="2800" dirty="0" err="1">
                <a:solidFill>
                  <a:schemeClr val="bg1"/>
                </a:solidFill>
                <a:latin typeface="Circular Pro Black" panose="020B0A04020101010102" pitchFamily="34" charset="0"/>
                <a:cs typeface="Circular Pro Black" panose="020B0A04020101010102" pitchFamily="34" charset="0"/>
              </a:rPr>
              <a:t>Acidification</a:t>
            </a:r>
            <a:endParaRPr lang="nl-NL" sz="2800" dirty="0">
              <a:solidFill>
                <a:schemeClr val="bg1"/>
              </a:solidFill>
              <a:latin typeface="Circular Pro Black" panose="020B0A04020101010102" pitchFamily="34" charset="0"/>
              <a:cs typeface="Circular Pro Black" panose="020B0A04020101010102" pitchFamily="34" charset="0"/>
            </a:endParaRPr>
          </a:p>
        </p:txBody>
      </p:sp>
      <p:sp>
        <p:nvSpPr>
          <p:cNvPr id="17" name="Tekstvak 16">
            <a:extLst>
              <a:ext uri="{FF2B5EF4-FFF2-40B4-BE49-F238E27FC236}">
                <a16:creationId xmlns:a16="http://schemas.microsoft.com/office/drawing/2014/main" id="{D6509D94-AF6C-4F9C-B8BB-2292DF5909E6}"/>
              </a:ext>
            </a:extLst>
          </p:cNvPr>
          <p:cNvSpPr txBox="1"/>
          <p:nvPr/>
        </p:nvSpPr>
        <p:spPr>
          <a:xfrm>
            <a:off x="8912756" y="5906272"/>
            <a:ext cx="2799080" cy="523220"/>
          </a:xfrm>
          <a:prstGeom prst="rect">
            <a:avLst/>
          </a:prstGeom>
          <a:noFill/>
        </p:spPr>
        <p:txBody>
          <a:bodyPr wrap="square" rtlCol="0">
            <a:spAutoFit/>
          </a:bodyPr>
          <a:lstStyle/>
          <a:p>
            <a:pPr algn="ctr"/>
            <a:r>
              <a:rPr lang="nl-NL" sz="2800" dirty="0" err="1">
                <a:solidFill>
                  <a:schemeClr val="bg1"/>
                </a:solidFill>
                <a:latin typeface="Circular Pro Black" panose="020B0A04020101010102" pitchFamily="34" charset="0"/>
                <a:cs typeface="Circular Pro Black" panose="020B0A04020101010102" pitchFamily="34" charset="0"/>
              </a:rPr>
              <a:t>And</a:t>
            </a:r>
            <a:r>
              <a:rPr lang="nl-NL" sz="2800" dirty="0">
                <a:solidFill>
                  <a:schemeClr val="bg1"/>
                </a:solidFill>
                <a:latin typeface="Circular Pro Black" panose="020B0A04020101010102" pitchFamily="34" charset="0"/>
                <a:cs typeface="Circular Pro Black" panose="020B0A04020101010102" pitchFamily="34" charset="0"/>
              </a:rPr>
              <a:t> more…</a:t>
            </a:r>
          </a:p>
        </p:txBody>
      </p:sp>
      <p:pic>
        <p:nvPicPr>
          <p:cNvPr id="20" name="Afbeelding 19">
            <a:extLst>
              <a:ext uri="{FF2B5EF4-FFF2-40B4-BE49-F238E27FC236}">
                <a16:creationId xmlns:a16="http://schemas.microsoft.com/office/drawing/2014/main" id="{AD8510E5-FAE5-4D54-BE4F-8D35455C1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911" y="739651"/>
            <a:ext cx="938309" cy="938309"/>
          </a:xfrm>
          <a:prstGeom prst="rect">
            <a:avLst/>
          </a:prstGeom>
        </p:spPr>
      </p:pic>
      <p:pic>
        <p:nvPicPr>
          <p:cNvPr id="22" name="Afbeelding 21">
            <a:extLst>
              <a:ext uri="{FF2B5EF4-FFF2-40B4-BE49-F238E27FC236}">
                <a16:creationId xmlns:a16="http://schemas.microsoft.com/office/drawing/2014/main" id="{57E01525-759E-4A4B-9BF3-250BEF8A8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0520" y="782873"/>
            <a:ext cx="1026160" cy="1026160"/>
          </a:xfrm>
          <a:prstGeom prst="rect">
            <a:avLst/>
          </a:prstGeom>
        </p:spPr>
      </p:pic>
      <p:pic>
        <p:nvPicPr>
          <p:cNvPr id="24" name="Afbeelding 23" descr="Afbeelding met tekst, illustratie&#10;&#10;Automatisch gegenereerde beschrijving">
            <a:extLst>
              <a:ext uri="{FF2B5EF4-FFF2-40B4-BE49-F238E27FC236}">
                <a16:creationId xmlns:a16="http://schemas.microsoft.com/office/drawing/2014/main" id="{E0664128-4057-4FD5-B37F-02EC125720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714" y="3353517"/>
            <a:ext cx="1120246" cy="1120246"/>
          </a:xfrm>
          <a:prstGeom prst="rect">
            <a:avLst/>
          </a:prstGeom>
        </p:spPr>
      </p:pic>
      <p:pic>
        <p:nvPicPr>
          <p:cNvPr id="26" name="Afbeelding 25" descr="Afbeelding met tekst&#10;&#10;Automatisch gegenereerde beschrijving">
            <a:extLst>
              <a:ext uri="{FF2B5EF4-FFF2-40B4-BE49-F238E27FC236}">
                <a16:creationId xmlns:a16="http://schemas.microsoft.com/office/drawing/2014/main" id="{8C2322A8-0FB3-4BBE-91D4-8D9B0E70AB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2996" y="646732"/>
            <a:ext cx="1122680" cy="1122680"/>
          </a:xfrm>
          <a:prstGeom prst="rect">
            <a:avLst/>
          </a:prstGeom>
        </p:spPr>
      </p:pic>
      <p:pic>
        <p:nvPicPr>
          <p:cNvPr id="28" name="Afbeelding 27">
            <a:extLst>
              <a:ext uri="{FF2B5EF4-FFF2-40B4-BE49-F238E27FC236}">
                <a16:creationId xmlns:a16="http://schemas.microsoft.com/office/drawing/2014/main" id="{DA9F3AF3-65FD-408A-8587-901B720E52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0456" y="3669147"/>
            <a:ext cx="1219200" cy="1219200"/>
          </a:xfrm>
          <a:prstGeom prst="rect">
            <a:avLst/>
          </a:prstGeom>
        </p:spPr>
      </p:pic>
      <p:pic>
        <p:nvPicPr>
          <p:cNvPr id="30" name="Afbeelding 29">
            <a:extLst>
              <a:ext uri="{FF2B5EF4-FFF2-40B4-BE49-F238E27FC236}">
                <a16:creationId xmlns:a16="http://schemas.microsoft.com/office/drawing/2014/main" id="{6D58F396-0FBC-4B1D-8EA4-6F542D9475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1480" y="3343359"/>
            <a:ext cx="1130404" cy="1130404"/>
          </a:xfrm>
          <a:prstGeom prst="rect">
            <a:avLst/>
          </a:prstGeom>
        </p:spPr>
      </p:pic>
    </p:spTree>
    <p:extLst>
      <p:ext uri="{BB962C8B-B14F-4D97-AF65-F5344CB8AC3E}">
        <p14:creationId xmlns:p14="http://schemas.microsoft.com/office/powerpoint/2010/main" val="167209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2820</TotalTime>
  <Words>4461</Words>
  <Application>Microsoft Office PowerPoint</Application>
  <PresentationFormat>Szélesvásznú</PresentationFormat>
  <Paragraphs>206</Paragraphs>
  <Slides>27</Slides>
  <Notes>27</Notes>
  <HiddenSlides>0</HiddenSlides>
  <MMClips>1</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27</vt:i4>
      </vt:variant>
    </vt:vector>
  </HeadingPairs>
  <TitlesOfParts>
    <vt:vector size="35" baseType="lpstr">
      <vt:lpstr>Arial</vt:lpstr>
      <vt:lpstr>Calibri</vt:lpstr>
      <vt:lpstr>Calibri Light</vt:lpstr>
      <vt:lpstr>Circular Pro Black</vt:lpstr>
      <vt:lpstr>Circular Pro Book</vt:lpstr>
      <vt:lpstr>Times New Roman</vt:lpstr>
      <vt:lpstr>Wingdings</vt:lpstr>
      <vt:lpstr>Kantoorthema</vt:lpstr>
      <vt:lpstr>Plastic (Key)Kegs;  sustainable packaging?</vt:lpstr>
      <vt:lpstr>The difference between  recyclability and circularity</vt:lpstr>
      <vt:lpstr>Recycling</vt:lpstr>
      <vt:lpstr>Circular</vt:lpstr>
      <vt:lpstr>What is a circular economy?</vt:lpstr>
      <vt:lpstr>How is sustainability measured?</vt:lpstr>
      <vt:lpstr>Life Cycle Assessment analysis</vt:lpstr>
      <vt:lpstr>Does the LCA go beyond  measuring footprint?</vt:lpstr>
      <vt:lpstr>PowerPoint-bemutató</vt:lpstr>
      <vt:lpstr>PowerPoint-bemutató</vt:lpstr>
      <vt:lpstr>Should the beverage industry  still be using plastic at all?</vt:lpstr>
      <vt:lpstr>What is PET, and how do you use it?</vt:lpstr>
      <vt:lpstr>PET</vt:lpstr>
      <vt:lpstr>PowerPoint-bemutató</vt:lpstr>
      <vt:lpstr>What cost efficiencies  can an end-user expect?</vt:lpstr>
      <vt:lpstr>PowerPoint-bemutató</vt:lpstr>
      <vt:lpstr>No need to use CO₂ or N₂</vt:lpstr>
      <vt:lpstr>One 30-litre KeyKeg® holds as much liquid as:  </vt:lpstr>
      <vt:lpstr>Extended shelf life</vt:lpstr>
      <vt:lpstr>Dispensing until the very last drop </vt:lpstr>
      <vt:lpstr>Local for local recycling</vt:lpstr>
      <vt:lpstr>More efficient load capacity </vt:lpstr>
      <vt:lpstr>Light weight, so easier handling </vt:lpstr>
      <vt:lpstr>What currently happens  to used KeyKegs?</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 (Key)Kegs;  sustainable packaging?</dc:title>
  <dc:creator>Delano Zoon</dc:creator>
  <cp:lastModifiedBy>Lenovo</cp:lastModifiedBy>
  <cp:revision>21</cp:revision>
  <dcterms:created xsi:type="dcterms:W3CDTF">2021-09-16T06:59:28Z</dcterms:created>
  <dcterms:modified xsi:type="dcterms:W3CDTF">2021-10-21T22:43:39Z</dcterms:modified>
  <cp:contentStatus>Végleges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