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 id="2147483702" r:id="rId3"/>
  </p:sldMasterIdLst>
  <p:notesMasterIdLst>
    <p:notesMasterId r:id="rId28"/>
  </p:notesMasterIdLst>
  <p:sldIdLst>
    <p:sldId id="256" r:id="rId4"/>
    <p:sldId id="258" r:id="rId5"/>
    <p:sldId id="257" r:id="rId6"/>
    <p:sldId id="259" r:id="rId7"/>
    <p:sldId id="260" r:id="rId8"/>
    <p:sldId id="311" r:id="rId9"/>
    <p:sldId id="267" r:id="rId10"/>
    <p:sldId id="268" r:id="rId11"/>
    <p:sldId id="270" r:id="rId12"/>
    <p:sldId id="271" r:id="rId13"/>
    <p:sldId id="312" r:id="rId14"/>
    <p:sldId id="313" r:id="rId15"/>
    <p:sldId id="261" r:id="rId16"/>
    <p:sldId id="314" r:id="rId17"/>
    <p:sldId id="315" r:id="rId18"/>
    <p:sldId id="316" r:id="rId19"/>
    <p:sldId id="317" r:id="rId20"/>
    <p:sldId id="318" r:id="rId21"/>
    <p:sldId id="319" r:id="rId22"/>
    <p:sldId id="320" r:id="rId23"/>
    <p:sldId id="321" r:id="rId24"/>
    <p:sldId id="322" r:id="rId25"/>
    <p:sldId id="323"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51C442-3FD1-454A-B876-F06B0AA23148}">
          <p14:sldIdLst>
            <p14:sldId id="256"/>
            <p14:sldId id="258"/>
            <p14:sldId id="257"/>
            <p14:sldId id="259"/>
            <p14:sldId id="260"/>
            <p14:sldId id="311"/>
            <p14:sldId id="267"/>
            <p14:sldId id="268"/>
            <p14:sldId id="270"/>
            <p14:sldId id="271"/>
            <p14:sldId id="312"/>
            <p14:sldId id="313"/>
            <p14:sldId id="261"/>
            <p14:sldId id="314"/>
            <p14:sldId id="315"/>
            <p14:sldId id="316"/>
            <p14:sldId id="317"/>
            <p14:sldId id="318"/>
            <p14:sldId id="319"/>
            <p14:sldId id="320"/>
            <p14:sldId id="321"/>
            <p14:sldId id="322"/>
            <p14:sldId id="323"/>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A8A96-A6CC-4018-8D0E-D4CDEC515380}" v="140" dt="2021-09-21T15:08:0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68"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48063-E7C1-46AF-8662-4F09AFEC0F40}"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GB"/>
        </a:p>
      </dgm:t>
    </dgm:pt>
    <dgm:pt modelId="{2210F88F-BD57-48C1-A3EA-24C919C8DCD3}">
      <dgm:prSet phldrT="[Text]" custT="1"/>
      <dgm:spPr>
        <a:noFill/>
        <a:ln w="28575">
          <a:solidFill>
            <a:schemeClr val="bg1"/>
          </a:solidFill>
        </a:ln>
      </dgm:spPr>
      <dgm:t>
        <a:bodyPr/>
        <a:lstStyle/>
        <a:p>
          <a:r>
            <a:rPr lang="en-GB" sz="1500" dirty="0">
              <a:solidFill>
                <a:schemeClr val="bg1"/>
              </a:solidFill>
            </a:rPr>
            <a:t>Great tasting low or no alcohol beer</a:t>
          </a:r>
        </a:p>
      </dgm:t>
    </dgm:pt>
    <dgm:pt modelId="{4AA00B31-A562-49CF-B377-C3E398CA5015}" type="parTrans" cxnId="{8C96BE95-81C6-4E01-845B-F9BF6DD50081}">
      <dgm:prSet/>
      <dgm:spPr/>
      <dgm:t>
        <a:bodyPr/>
        <a:lstStyle/>
        <a:p>
          <a:endParaRPr lang="en-GB" sz="1500"/>
        </a:p>
      </dgm:t>
    </dgm:pt>
    <dgm:pt modelId="{2A75A0FA-AB8D-4C7E-AECA-858D6C7C9564}" type="sibTrans" cxnId="{8C96BE95-81C6-4E01-845B-F9BF6DD50081}">
      <dgm:prSet/>
      <dgm:spPr/>
      <dgm:t>
        <a:bodyPr/>
        <a:lstStyle/>
        <a:p>
          <a:endParaRPr lang="en-GB" sz="1500"/>
        </a:p>
      </dgm:t>
    </dgm:pt>
    <dgm:pt modelId="{BF4D74C4-516B-4D68-8D02-6021916FE924}">
      <dgm:prSet phldrT="[Text]" custT="1"/>
      <dgm:spPr>
        <a:noFill/>
        <a:ln w="28575">
          <a:solidFill>
            <a:schemeClr val="bg1"/>
          </a:solidFill>
        </a:ln>
      </dgm:spPr>
      <dgm:t>
        <a:bodyPr/>
        <a:lstStyle/>
        <a:p>
          <a:r>
            <a:rPr lang="en-GB" sz="1500" dirty="0">
              <a:solidFill>
                <a:srgbClr val="FFFF00"/>
              </a:solidFill>
            </a:rPr>
            <a:t>Wort Production and design</a:t>
          </a:r>
        </a:p>
      </dgm:t>
    </dgm:pt>
    <dgm:pt modelId="{CF74AE07-564F-44DC-8F77-854259A27F81}" type="parTrans" cxnId="{C43D4830-6CB7-4701-AE30-86833A5C1D28}">
      <dgm:prSet/>
      <dgm:spPr/>
      <dgm:t>
        <a:bodyPr/>
        <a:lstStyle/>
        <a:p>
          <a:endParaRPr lang="en-GB" sz="1500"/>
        </a:p>
      </dgm:t>
    </dgm:pt>
    <dgm:pt modelId="{4888F500-5BE1-438E-AE04-04201C59DAD4}" type="sibTrans" cxnId="{C43D4830-6CB7-4701-AE30-86833A5C1D28}">
      <dgm:prSet/>
      <dgm:spPr/>
      <dgm:t>
        <a:bodyPr/>
        <a:lstStyle/>
        <a:p>
          <a:endParaRPr lang="en-GB" sz="1500"/>
        </a:p>
      </dgm:t>
    </dgm:pt>
    <dgm:pt modelId="{3424C5C3-33BA-457B-B29B-55A89C2A6AA4}">
      <dgm:prSet phldrT="[Text]" custT="1"/>
      <dgm:spPr>
        <a:noFill/>
        <a:ln w="28575">
          <a:solidFill>
            <a:schemeClr val="bg1"/>
          </a:solidFill>
        </a:ln>
      </dgm:spPr>
      <dgm:t>
        <a:bodyPr/>
        <a:lstStyle/>
        <a:p>
          <a:r>
            <a:rPr lang="en-GB" sz="1500" dirty="0">
              <a:solidFill>
                <a:schemeClr val="bg1"/>
              </a:solidFill>
            </a:rPr>
            <a:t>Fermentation Method</a:t>
          </a:r>
        </a:p>
      </dgm:t>
    </dgm:pt>
    <dgm:pt modelId="{19EAA51D-BA55-400B-816E-C458D9EC83DA}" type="parTrans" cxnId="{EADD780A-33FE-4DA9-ACBB-CCEC84724BA5}">
      <dgm:prSet/>
      <dgm:spPr/>
      <dgm:t>
        <a:bodyPr/>
        <a:lstStyle/>
        <a:p>
          <a:endParaRPr lang="en-GB" sz="1500"/>
        </a:p>
      </dgm:t>
    </dgm:pt>
    <dgm:pt modelId="{3E9C34D4-0770-4D38-9D5E-725BFBFE1DBE}" type="sibTrans" cxnId="{EADD780A-33FE-4DA9-ACBB-CCEC84724BA5}">
      <dgm:prSet/>
      <dgm:spPr/>
      <dgm:t>
        <a:bodyPr/>
        <a:lstStyle/>
        <a:p>
          <a:endParaRPr lang="en-GB" sz="1500"/>
        </a:p>
      </dgm:t>
    </dgm:pt>
    <dgm:pt modelId="{FF2D0473-146D-4F66-8299-2B370C2351B0}">
      <dgm:prSet phldrT="[Text]" custT="1"/>
      <dgm:spPr>
        <a:noFill/>
        <a:ln w="28575">
          <a:solidFill>
            <a:schemeClr val="bg1"/>
          </a:solidFill>
        </a:ln>
      </dgm:spPr>
      <dgm:t>
        <a:bodyPr/>
        <a:lstStyle/>
        <a:p>
          <a:r>
            <a:rPr lang="en-GB" sz="1500" dirty="0">
              <a:solidFill>
                <a:schemeClr val="bg1"/>
              </a:solidFill>
            </a:rPr>
            <a:t>Choice of Organism</a:t>
          </a:r>
        </a:p>
      </dgm:t>
    </dgm:pt>
    <dgm:pt modelId="{65FC157A-0D17-4D29-B2DC-3E2DA1D577C5}" type="parTrans" cxnId="{1C307D15-83E8-47F1-9941-4B7E79CD146F}">
      <dgm:prSet/>
      <dgm:spPr/>
      <dgm:t>
        <a:bodyPr/>
        <a:lstStyle/>
        <a:p>
          <a:endParaRPr lang="en-GB" sz="1500"/>
        </a:p>
      </dgm:t>
    </dgm:pt>
    <dgm:pt modelId="{2D5CA7A9-85E1-41A6-BCD5-4265400D8844}" type="sibTrans" cxnId="{1C307D15-83E8-47F1-9941-4B7E79CD146F}">
      <dgm:prSet/>
      <dgm:spPr/>
      <dgm:t>
        <a:bodyPr/>
        <a:lstStyle/>
        <a:p>
          <a:endParaRPr lang="en-GB" sz="1500"/>
        </a:p>
      </dgm:t>
    </dgm:pt>
    <dgm:pt modelId="{06C3E4C0-249E-4ED1-8F91-C0635F03FE34}">
      <dgm:prSet phldrT="[Text]" custT="1"/>
      <dgm:spPr>
        <a:noFill/>
        <a:ln w="28575">
          <a:solidFill>
            <a:schemeClr val="bg1"/>
          </a:solidFill>
        </a:ln>
      </dgm:spPr>
      <dgm:t>
        <a:bodyPr/>
        <a:lstStyle/>
        <a:p>
          <a:r>
            <a:rPr lang="en-GB" sz="1500" dirty="0">
              <a:solidFill>
                <a:schemeClr val="bg1"/>
              </a:solidFill>
            </a:rPr>
            <a:t>Alcohol removal or dilution</a:t>
          </a:r>
        </a:p>
      </dgm:t>
    </dgm:pt>
    <dgm:pt modelId="{A282F72A-2FB4-435B-A992-9EDCC96E728E}" type="parTrans" cxnId="{A4A670F3-0D75-4205-A9E2-05E34C382EB9}">
      <dgm:prSet/>
      <dgm:spPr/>
      <dgm:t>
        <a:bodyPr/>
        <a:lstStyle/>
        <a:p>
          <a:endParaRPr lang="en-GB" sz="1500"/>
        </a:p>
      </dgm:t>
    </dgm:pt>
    <dgm:pt modelId="{2D174308-DF76-41CA-B1CD-13E947BA6E83}" type="sibTrans" cxnId="{A4A670F3-0D75-4205-A9E2-05E34C382EB9}">
      <dgm:prSet/>
      <dgm:spPr/>
      <dgm:t>
        <a:bodyPr/>
        <a:lstStyle/>
        <a:p>
          <a:endParaRPr lang="en-GB" sz="1500"/>
        </a:p>
      </dgm:t>
    </dgm:pt>
    <dgm:pt modelId="{A39BF0B8-7FC0-458B-B97B-F520B94C3A05}">
      <dgm:prSet phldrT="[Text]" custT="1"/>
      <dgm:spPr>
        <a:noFill/>
        <a:ln w="28575">
          <a:solidFill>
            <a:schemeClr val="bg1"/>
          </a:solidFill>
        </a:ln>
      </dgm:spPr>
      <dgm:t>
        <a:bodyPr/>
        <a:lstStyle/>
        <a:p>
          <a:r>
            <a:rPr lang="en-GB" sz="1500" dirty="0">
              <a:solidFill>
                <a:schemeClr val="bg1"/>
              </a:solidFill>
            </a:rPr>
            <a:t>pH correction</a:t>
          </a:r>
        </a:p>
      </dgm:t>
    </dgm:pt>
    <dgm:pt modelId="{87C12385-68D7-4A30-9757-35F83EB6357D}" type="parTrans" cxnId="{C26EFA10-C087-42CA-9ACF-DD9B94E008C3}">
      <dgm:prSet/>
      <dgm:spPr/>
      <dgm:t>
        <a:bodyPr/>
        <a:lstStyle/>
        <a:p>
          <a:endParaRPr lang="en-GB" sz="1500"/>
        </a:p>
      </dgm:t>
    </dgm:pt>
    <dgm:pt modelId="{85F72F77-C232-45B0-925D-9878FBB8D960}" type="sibTrans" cxnId="{C26EFA10-C087-42CA-9ACF-DD9B94E008C3}">
      <dgm:prSet/>
      <dgm:spPr/>
      <dgm:t>
        <a:bodyPr/>
        <a:lstStyle/>
        <a:p>
          <a:endParaRPr lang="en-GB" sz="1500"/>
        </a:p>
      </dgm:t>
    </dgm:pt>
    <dgm:pt modelId="{DD9D6631-269B-48FF-A276-73F8ECB2915D}">
      <dgm:prSet phldrT="[Text]" custT="1"/>
      <dgm:spPr>
        <a:noFill/>
        <a:ln w="28575">
          <a:solidFill>
            <a:schemeClr val="bg1"/>
          </a:solidFill>
        </a:ln>
      </dgm:spPr>
      <dgm:t>
        <a:bodyPr/>
        <a:lstStyle/>
        <a:p>
          <a:r>
            <a:rPr lang="en-GB" sz="1500" dirty="0">
              <a:solidFill>
                <a:schemeClr val="bg1"/>
              </a:solidFill>
            </a:rPr>
            <a:t>Stabilisation</a:t>
          </a:r>
        </a:p>
      </dgm:t>
    </dgm:pt>
    <dgm:pt modelId="{9D95981B-3E58-4FFE-92F8-0528D7488503}" type="parTrans" cxnId="{5BF780D1-D010-4B4E-9C0F-F48DA40A9D7E}">
      <dgm:prSet/>
      <dgm:spPr/>
      <dgm:t>
        <a:bodyPr/>
        <a:lstStyle/>
        <a:p>
          <a:endParaRPr lang="en-GB" sz="1500"/>
        </a:p>
      </dgm:t>
    </dgm:pt>
    <dgm:pt modelId="{2F70F2B2-2D77-4D2D-8A28-755532471CBF}" type="sibTrans" cxnId="{5BF780D1-D010-4B4E-9C0F-F48DA40A9D7E}">
      <dgm:prSet/>
      <dgm:spPr/>
      <dgm:t>
        <a:bodyPr/>
        <a:lstStyle/>
        <a:p>
          <a:endParaRPr lang="en-GB" sz="1500"/>
        </a:p>
      </dgm:t>
    </dgm:pt>
    <dgm:pt modelId="{29FD5376-0307-4996-ABF1-E56880FE188D}" type="pres">
      <dgm:prSet presAssocID="{64048063-E7C1-46AF-8662-4F09AFEC0F40}" presName="Name0" presStyleCnt="0">
        <dgm:presLayoutVars>
          <dgm:chMax val="1"/>
          <dgm:chPref val="1"/>
          <dgm:dir/>
          <dgm:animOne val="branch"/>
          <dgm:animLvl val="lvl"/>
        </dgm:presLayoutVars>
      </dgm:prSet>
      <dgm:spPr/>
      <dgm:t>
        <a:bodyPr/>
        <a:lstStyle/>
        <a:p>
          <a:endParaRPr lang="hu-HU"/>
        </a:p>
      </dgm:t>
    </dgm:pt>
    <dgm:pt modelId="{804D77D3-069D-4A06-95C4-7D40A9D5D631}" type="pres">
      <dgm:prSet presAssocID="{2210F88F-BD57-48C1-A3EA-24C919C8DCD3}" presName="singleCycle" presStyleCnt="0"/>
      <dgm:spPr/>
    </dgm:pt>
    <dgm:pt modelId="{2F9115E8-3795-4757-A62C-A91DEAB093A8}" type="pres">
      <dgm:prSet presAssocID="{2210F88F-BD57-48C1-A3EA-24C919C8DCD3}" presName="singleCenter" presStyleLbl="node1" presStyleIdx="0" presStyleCnt="7">
        <dgm:presLayoutVars>
          <dgm:chMax val="7"/>
          <dgm:chPref val="7"/>
        </dgm:presLayoutVars>
      </dgm:prSet>
      <dgm:spPr/>
      <dgm:t>
        <a:bodyPr/>
        <a:lstStyle/>
        <a:p>
          <a:endParaRPr lang="hu-HU"/>
        </a:p>
      </dgm:t>
    </dgm:pt>
    <dgm:pt modelId="{23A24CBA-E7D5-4506-90A1-063BA401366D}" type="pres">
      <dgm:prSet presAssocID="{CF74AE07-564F-44DC-8F77-854259A27F81}" presName="Name56" presStyleLbl="parChTrans1D2" presStyleIdx="0" presStyleCnt="6"/>
      <dgm:spPr/>
      <dgm:t>
        <a:bodyPr/>
        <a:lstStyle/>
        <a:p>
          <a:endParaRPr lang="hu-HU"/>
        </a:p>
      </dgm:t>
    </dgm:pt>
    <dgm:pt modelId="{8A75495B-D9A8-4243-A632-5E42BEEF80A7}" type="pres">
      <dgm:prSet presAssocID="{BF4D74C4-516B-4D68-8D02-6021916FE924}" presName="text0" presStyleLbl="node1" presStyleIdx="1" presStyleCnt="7" custScaleX="133026">
        <dgm:presLayoutVars>
          <dgm:bulletEnabled val="1"/>
        </dgm:presLayoutVars>
      </dgm:prSet>
      <dgm:spPr/>
      <dgm:t>
        <a:bodyPr/>
        <a:lstStyle/>
        <a:p>
          <a:endParaRPr lang="hu-HU"/>
        </a:p>
      </dgm:t>
    </dgm:pt>
    <dgm:pt modelId="{5706401B-6D2D-47CE-B447-5AD048150ABD}" type="pres">
      <dgm:prSet presAssocID="{19EAA51D-BA55-400B-816E-C458D9EC83DA}" presName="Name56" presStyleLbl="parChTrans1D2" presStyleIdx="1" presStyleCnt="6"/>
      <dgm:spPr/>
      <dgm:t>
        <a:bodyPr/>
        <a:lstStyle/>
        <a:p>
          <a:endParaRPr lang="hu-HU"/>
        </a:p>
      </dgm:t>
    </dgm:pt>
    <dgm:pt modelId="{2654148A-3D04-4393-9F52-98C7B3B46C39}" type="pres">
      <dgm:prSet presAssocID="{3424C5C3-33BA-457B-B29B-55A89C2A6AA4}" presName="text0" presStyleLbl="node1" presStyleIdx="2" presStyleCnt="7" custScaleX="162522" custScaleY="130488" custRadScaleRad="100244" custRadScaleInc="-803">
        <dgm:presLayoutVars>
          <dgm:bulletEnabled val="1"/>
        </dgm:presLayoutVars>
      </dgm:prSet>
      <dgm:spPr/>
      <dgm:t>
        <a:bodyPr/>
        <a:lstStyle/>
        <a:p>
          <a:endParaRPr lang="hu-HU"/>
        </a:p>
      </dgm:t>
    </dgm:pt>
    <dgm:pt modelId="{DBDE1D9C-3C84-47C1-AAB9-01EFE6BA2DAD}" type="pres">
      <dgm:prSet presAssocID="{65FC157A-0D17-4D29-B2DC-3E2DA1D577C5}" presName="Name56" presStyleLbl="parChTrans1D2" presStyleIdx="2" presStyleCnt="6"/>
      <dgm:spPr/>
      <dgm:t>
        <a:bodyPr/>
        <a:lstStyle/>
        <a:p>
          <a:endParaRPr lang="hu-HU"/>
        </a:p>
      </dgm:t>
    </dgm:pt>
    <dgm:pt modelId="{8C5264CE-95F2-4FD0-A007-BD1EB9AA2BDB}" type="pres">
      <dgm:prSet presAssocID="{FF2D0473-146D-4F66-8299-2B370C2351B0}" presName="text0" presStyleLbl="node1" presStyleIdx="3" presStyleCnt="7" custScaleX="155254" custRadScaleRad="100244" custRadScaleInc="803">
        <dgm:presLayoutVars>
          <dgm:bulletEnabled val="1"/>
        </dgm:presLayoutVars>
      </dgm:prSet>
      <dgm:spPr/>
      <dgm:t>
        <a:bodyPr/>
        <a:lstStyle/>
        <a:p>
          <a:endParaRPr lang="hu-HU"/>
        </a:p>
      </dgm:t>
    </dgm:pt>
    <dgm:pt modelId="{82F4C82F-D4B6-4AC1-A4C9-3EAC4B7EEB4C}" type="pres">
      <dgm:prSet presAssocID="{A282F72A-2FB4-435B-A992-9EDCC96E728E}" presName="Name56" presStyleLbl="parChTrans1D2" presStyleIdx="3" presStyleCnt="6"/>
      <dgm:spPr/>
      <dgm:t>
        <a:bodyPr/>
        <a:lstStyle/>
        <a:p>
          <a:endParaRPr lang="hu-HU"/>
        </a:p>
      </dgm:t>
    </dgm:pt>
    <dgm:pt modelId="{24224540-4F02-4D1F-8BAC-AF0DD18A3922}" type="pres">
      <dgm:prSet presAssocID="{06C3E4C0-249E-4ED1-8F91-C0635F03FE34}" presName="text0" presStyleLbl="node1" presStyleIdx="4" presStyleCnt="7" custScaleX="125532">
        <dgm:presLayoutVars>
          <dgm:bulletEnabled val="1"/>
        </dgm:presLayoutVars>
      </dgm:prSet>
      <dgm:spPr/>
      <dgm:t>
        <a:bodyPr/>
        <a:lstStyle/>
        <a:p>
          <a:endParaRPr lang="hu-HU"/>
        </a:p>
      </dgm:t>
    </dgm:pt>
    <dgm:pt modelId="{373EB421-505F-445A-B7C6-3EC0FB620D41}" type="pres">
      <dgm:prSet presAssocID="{87C12385-68D7-4A30-9757-35F83EB6357D}" presName="Name56" presStyleLbl="parChTrans1D2" presStyleIdx="4" presStyleCnt="6"/>
      <dgm:spPr/>
      <dgm:t>
        <a:bodyPr/>
        <a:lstStyle/>
        <a:p>
          <a:endParaRPr lang="hu-HU"/>
        </a:p>
      </dgm:t>
    </dgm:pt>
    <dgm:pt modelId="{0CCE75DB-D638-4FF3-97D1-B48FB98A992E}" type="pres">
      <dgm:prSet presAssocID="{A39BF0B8-7FC0-458B-B97B-F520B94C3A05}" presName="text0" presStyleLbl="node1" presStyleIdx="5" presStyleCnt="7" custScaleX="134781">
        <dgm:presLayoutVars>
          <dgm:bulletEnabled val="1"/>
        </dgm:presLayoutVars>
      </dgm:prSet>
      <dgm:spPr/>
      <dgm:t>
        <a:bodyPr/>
        <a:lstStyle/>
        <a:p>
          <a:endParaRPr lang="hu-HU"/>
        </a:p>
      </dgm:t>
    </dgm:pt>
    <dgm:pt modelId="{88AB9E48-BAB1-45E2-B7CA-84C4A084993C}" type="pres">
      <dgm:prSet presAssocID="{9D95981B-3E58-4FFE-92F8-0528D7488503}" presName="Name56" presStyleLbl="parChTrans1D2" presStyleIdx="5" presStyleCnt="6"/>
      <dgm:spPr/>
      <dgm:t>
        <a:bodyPr/>
        <a:lstStyle/>
        <a:p>
          <a:endParaRPr lang="hu-HU"/>
        </a:p>
      </dgm:t>
    </dgm:pt>
    <dgm:pt modelId="{012357E7-093D-40D8-B58D-621CEAE0EACE}" type="pres">
      <dgm:prSet presAssocID="{DD9D6631-269B-48FF-A276-73F8ECB2915D}" presName="text0" presStyleLbl="node1" presStyleIdx="6" presStyleCnt="7" custScaleX="147674">
        <dgm:presLayoutVars>
          <dgm:bulletEnabled val="1"/>
        </dgm:presLayoutVars>
      </dgm:prSet>
      <dgm:spPr/>
      <dgm:t>
        <a:bodyPr/>
        <a:lstStyle/>
        <a:p>
          <a:endParaRPr lang="hu-HU"/>
        </a:p>
      </dgm:t>
    </dgm:pt>
  </dgm:ptLst>
  <dgm:cxnLst>
    <dgm:cxn modelId="{C6AA297F-56FB-4CF2-B0E2-3B1C0A860694}" type="presOf" srcId="{06C3E4C0-249E-4ED1-8F91-C0635F03FE34}" destId="{24224540-4F02-4D1F-8BAC-AF0DD18A3922}" srcOrd="0" destOrd="0" presId="urn:microsoft.com/office/officeart/2008/layout/RadialCluster"/>
    <dgm:cxn modelId="{FDDB620C-783E-43E4-9179-B2D0DE7252B4}" type="presOf" srcId="{BF4D74C4-516B-4D68-8D02-6021916FE924}" destId="{8A75495B-D9A8-4243-A632-5E42BEEF80A7}" srcOrd="0" destOrd="0" presId="urn:microsoft.com/office/officeart/2008/layout/RadialCluster"/>
    <dgm:cxn modelId="{8A59C1C1-F067-42C0-BBD2-F2ECC9394AAA}" type="presOf" srcId="{DD9D6631-269B-48FF-A276-73F8ECB2915D}" destId="{012357E7-093D-40D8-B58D-621CEAE0EACE}" srcOrd="0" destOrd="0" presId="urn:microsoft.com/office/officeart/2008/layout/RadialCluster"/>
    <dgm:cxn modelId="{02A13F13-7D5E-4153-9641-5CEC61EFE9EF}" type="presOf" srcId="{87C12385-68D7-4A30-9757-35F83EB6357D}" destId="{373EB421-505F-445A-B7C6-3EC0FB620D41}" srcOrd="0" destOrd="0" presId="urn:microsoft.com/office/officeart/2008/layout/RadialCluster"/>
    <dgm:cxn modelId="{6FAC6952-D0DE-4A7C-8A65-3883648B3D60}" type="presOf" srcId="{3424C5C3-33BA-457B-B29B-55A89C2A6AA4}" destId="{2654148A-3D04-4393-9F52-98C7B3B46C39}" srcOrd="0" destOrd="0" presId="urn:microsoft.com/office/officeart/2008/layout/RadialCluster"/>
    <dgm:cxn modelId="{A4A670F3-0D75-4205-A9E2-05E34C382EB9}" srcId="{2210F88F-BD57-48C1-A3EA-24C919C8DCD3}" destId="{06C3E4C0-249E-4ED1-8F91-C0635F03FE34}" srcOrd="3" destOrd="0" parTransId="{A282F72A-2FB4-435B-A992-9EDCC96E728E}" sibTransId="{2D174308-DF76-41CA-B1CD-13E947BA6E83}"/>
    <dgm:cxn modelId="{63B699D9-C430-469E-A65A-C158D78D4CDB}" type="presOf" srcId="{A282F72A-2FB4-435B-A992-9EDCC96E728E}" destId="{82F4C82F-D4B6-4AC1-A4C9-3EAC4B7EEB4C}" srcOrd="0" destOrd="0" presId="urn:microsoft.com/office/officeart/2008/layout/RadialCluster"/>
    <dgm:cxn modelId="{682CE0DD-5695-4A5E-992C-2C01ADE28B83}" type="presOf" srcId="{19EAA51D-BA55-400B-816E-C458D9EC83DA}" destId="{5706401B-6D2D-47CE-B447-5AD048150ABD}" srcOrd="0" destOrd="0" presId="urn:microsoft.com/office/officeart/2008/layout/RadialCluster"/>
    <dgm:cxn modelId="{655CFB11-9FA5-4379-9026-045B2E39E4D6}" type="presOf" srcId="{65FC157A-0D17-4D29-B2DC-3E2DA1D577C5}" destId="{DBDE1D9C-3C84-47C1-AAB9-01EFE6BA2DAD}" srcOrd="0" destOrd="0" presId="urn:microsoft.com/office/officeart/2008/layout/RadialCluster"/>
    <dgm:cxn modelId="{8C96BE95-81C6-4E01-845B-F9BF6DD50081}" srcId="{64048063-E7C1-46AF-8662-4F09AFEC0F40}" destId="{2210F88F-BD57-48C1-A3EA-24C919C8DCD3}" srcOrd="0" destOrd="0" parTransId="{4AA00B31-A562-49CF-B377-C3E398CA5015}" sibTransId="{2A75A0FA-AB8D-4C7E-AECA-858D6C7C9564}"/>
    <dgm:cxn modelId="{9B2CC00A-3AE0-4658-8BEA-B4B4182F627F}" type="presOf" srcId="{64048063-E7C1-46AF-8662-4F09AFEC0F40}" destId="{29FD5376-0307-4996-ABF1-E56880FE188D}" srcOrd="0" destOrd="0" presId="urn:microsoft.com/office/officeart/2008/layout/RadialCluster"/>
    <dgm:cxn modelId="{854E0E1F-2F16-4A57-B202-4FBC148068FC}" type="presOf" srcId="{CF74AE07-564F-44DC-8F77-854259A27F81}" destId="{23A24CBA-E7D5-4506-90A1-063BA401366D}" srcOrd="0" destOrd="0" presId="urn:microsoft.com/office/officeart/2008/layout/RadialCluster"/>
    <dgm:cxn modelId="{E43D1AC3-4ED6-4463-9361-D52F47DF9BE0}" type="presOf" srcId="{9D95981B-3E58-4FFE-92F8-0528D7488503}" destId="{88AB9E48-BAB1-45E2-B7CA-84C4A084993C}" srcOrd="0" destOrd="0" presId="urn:microsoft.com/office/officeart/2008/layout/RadialCluster"/>
    <dgm:cxn modelId="{EADD780A-33FE-4DA9-ACBB-CCEC84724BA5}" srcId="{2210F88F-BD57-48C1-A3EA-24C919C8DCD3}" destId="{3424C5C3-33BA-457B-B29B-55A89C2A6AA4}" srcOrd="1" destOrd="0" parTransId="{19EAA51D-BA55-400B-816E-C458D9EC83DA}" sibTransId="{3E9C34D4-0770-4D38-9D5E-725BFBFE1DBE}"/>
    <dgm:cxn modelId="{D40BD1FA-22C1-4699-95E9-3C6B2FE27144}" type="presOf" srcId="{FF2D0473-146D-4F66-8299-2B370C2351B0}" destId="{8C5264CE-95F2-4FD0-A007-BD1EB9AA2BDB}" srcOrd="0" destOrd="0" presId="urn:microsoft.com/office/officeart/2008/layout/RadialCluster"/>
    <dgm:cxn modelId="{8FB2B304-C8EF-4FEC-B271-8237749BEBDD}" type="presOf" srcId="{A39BF0B8-7FC0-458B-B97B-F520B94C3A05}" destId="{0CCE75DB-D638-4FF3-97D1-B48FB98A992E}" srcOrd="0" destOrd="0" presId="urn:microsoft.com/office/officeart/2008/layout/RadialCluster"/>
    <dgm:cxn modelId="{73B541BD-91D5-4C84-90E4-A5ED8C2E431D}" type="presOf" srcId="{2210F88F-BD57-48C1-A3EA-24C919C8DCD3}" destId="{2F9115E8-3795-4757-A62C-A91DEAB093A8}" srcOrd="0" destOrd="0" presId="urn:microsoft.com/office/officeart/2008/layout/RadialCluster"/>
    <dgm:cxn modelId="{C26EFA10-C087-42CA-9ACF-DD9B94E008C3}" srcId="{2210F88F-BD57-48C1-A3EA-24C919C8DCD3}" destId="{A39BF0B8-7FC0-458B-B97B-F520B94C3A05}" srcOrd="4" destOrd="0" parTransId="{87C12385-68D7-4A30-9757-35F83EB6357D}" sibTransId="{85F72F77-C232-45B0-925D-9878FBB8D960}"/>
    <dgm:cxn modelId="{1C307D15-83E8-47F1-9941-4B7E79CD146F}" srcId="{2210F88F-BD57-48C1-A3EA-24C919C8DCD3}" destId="{FF2D0473-146D-4F66-8299-2B370C2351B0}" srcOrd="2" destOrd="0" parTransId="{65FC157A-0D17-4D29-B2DC-3E2DA1D577C5}" sibTransId="{2D5CA7A9-85E1-41A6-BCD5-4265400D8844}"/>
    <dgm:cxn modelId="{5BF780D1-D010-4B4E-9C0F-F48DA40A9D7E}" srcId="{2210F88F-BD57-48C1-A3EA-24C919C8DCD3}" destId="{DD9D6631-269B-48FF-A276-73F8ECB2915D}" srcOrd="5" destOrd="0" parTransId="{9D95981B-3E58-4FFE-92F8-0528D7488503}" sibTransId="{2F70F2B2-2D77-4D2D-8A28-755532471CBF}"/>
    <dgm:cxn modelId="{C43D4830-6CB7-4701-AE30-86833A5C1D28}" srcId="{2210F88F-BD57-48C1-A3EA-24C919C8DCD3}" destId="{BF4D74C4-516B-4D68-8D02-6021916FE924}" srcOrd="0" destOrd="0" parTransId="{CF74AE07-564F-44DC-8F77-854259A27F81}" sibTransId="{4888F500-5BE1-438E-AE04-04201C59DAD4}"/>
    <dgm:cxn modelId="{034411FA-E418-4323-990D-64227334FD85}" type="presParOf" srcId="{29FD5376-0307-4996-ABF1-E56880FE188D}" destId="{804D77D3-069D-4A06-95C4-7D40A9D5D631}" srcOrd="0" destOrd="0" presId="urn:microsoft.com/office/officeart/2008/layout/RadialCluster"/>
    <dgm:cxn modelId="{7DFB2AB1-FD9F-4DEF-AAA4-A9AC69B6B67D}" type="presParOf" srcId="{804D77D3-069D-4A06-95C4-7D40A9D5D631}" destId="{2F9115E8-3795-4757-A62C-A91DEAB093A8}" srcOrd="0" destOrd="0" presId="urn:microsoft.com/office/officeart/2008/layout/RadialCluster"/>
    <dgm:cxn modelId="{2AE00014-6F6C-4411-B753-3618AA233638}" type="presParOf" srcId="{804D77D3-069D-4A06-95C4-7D40A9D5D631}" destId="{23A24CBA-E7D5-4506-90A1-063BA401366D}" srcOrd="1" destOrd="0" presId="urn:microsoft.com/office/officeart/2008/layout/RadialCluster"/>
    <dgm:cxn modelId="{384DA575-BCBD-4D56-8D9C-19D8F568B2A1}" type="presParOf" srcId="{804D77D3-069D-4A06-95C4-7D40A9D5D631}" destId="{8A75495B-D9A8-4243-A632-5E42BEEF80A7}" srcOrd="2" destOrd="0" presId="urn:microsoft.com/office/officeart/2008/layout/RadialCluster"/>
    <dgm:cxn modelId="{AA71AE34-9605-461B-960E-682F2EAF8475}" type="presParOf" srcId="{804D77D3-069D-4A06-95C4-7D40A9D5D631}" destId="{5706401B-6D2D-47CE-B447-5AD048150ABD}" srcOrd="3" destOrd="0" presId="urn:microsoft.com/office/officeart/2008/layout/RadialCluster"/>
    <dgm:cxn modelId="{01407E5B-7D19-4BDD-B0A9-E24534CDCBC0}" type="presParOf" srcId="{804D77D3-069D-4A06-95C4-7D40A9D5D631}" destId="{2654148A-3D04-4393-9F52-98C7B3B46C39}" srcOrd="4" destOrd="0" presId="urn:microsoft.com/office/officeart/2008/layout/RadialCluster"/>
    <dgm:cxn modelId="{F3FDC9BD-A6A3-4890-B1CF-2C94D57030C4}" type="presParOf" srcId="{804D77D3-069D-4A06-95C4-7D40A9D5D631}" destId="{DBDE1D9C-3C84-47C1-AAB9-01EFE6BA2DAD}" srcOrd="5" destOrd="0" presId="urn:microsoft.com/office/officeart/2008/layout/RadialCluster"/>
    <dgm:cxn modelId="{B82427CC-E5CF-4B71-A962-972F1A946127}" type="presParOf" srcId="{804D77D3-069D-4A06-95C4-7D40A9D5D631}" destId="{8C5264CE-95F2-4FD0-A007-BD1EB9AA2BDB}" srcOrd="6" destOrd="0" presId="urn:microsoft.com/office/officeart/2008/layout/RadialCluster"/>
    <dgm:cxn modelId="{86F760D7-25B6-408E-8066-C13821E261EF}" type="presParOf" srcId="{804D77D3-069D-4A06-95C4-7D40A9D5D631}" destId="{82F4C82F-D4B6-4AC1-A4C9-3EAC4B7EEB4C}" srcOrd="7" destOrd="0" presId="urn:microsoft.com/office/officeart/2008/layout/RadialCluster"/>
    <dgm:cxn modelId="{F7207206-09E7-4990-8A0C-2407842592AA}" type="presParOf" srcId="{804D77D3-069D-4A06-95C4-7D40A9D5D631}" destId="{24224540-4F02-4D1F-8BAC-AF0DD18A3922}" srcOrd="8" destOrd="0" presId="urn:microsoft.com/office/officeart/2008/layout/RadialCluster"/>
    <dgm:cxn modelId="{0A62FAD5-3FA4-4B1B-9E09-C8C0486A2EE5}" type="presParOf" srcId="{804D77D3-069D-4A06-95C4-7D40A9D5D631}" destId="{373EB421-505F-445A-B7C6-3EC0FB620D41}" srcOrd="9" destOrd="0" presId="urn:microsoft.com/office/officeart/2008/layout/RadialCluster"/>
    <dgm:cxn modelId="{F49DBC78-1595-430D-8293-F063DE720003}" type="presParOf" srcId="{804D77D3-069D-4A06-95C4-7D40A9D5D631}" destId="{0CCE75DB-D638-4FF3-97D1-B48FB98A992E}" srcOrd="10" destOrd="0" presId="urn:microsoft.com/office/officeart/2008/layout/RadialCluster"/>
    <dgm:cxn modelId="{709A2B54-C21F-494D-AA40-9EE48699CC3F}" type="presParOf" srcId="{804D77D3-069D-4A06-95C4-7D40A9D5D631}" destId="{88AB9E48-BAB1-45E2-B7CA-84C4A084993C}" srcOrd="11" destOrd="0" presId="urn:microsoft.com/office/officeart/2008/layout/RadialCluster"/>
    <dgm:cxn modelId="{C51CAB12-CFDB-4046-A7D6-A12B87028A4D}" type="presParOf" srcId="{804D77D3-069D-4A06-95C4-7D40A9D5D631}" destId="{012357E7-093D-40D8-B58D-621CEAE0EACE}" srcOrd="12"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48063-E7C1-46AF-8662-4F09AFEC0F40}"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GB"/>
        </a:p>
      </dgm:t>
    </dgm:pt>
    <dgm:pt modelId="{2210F88F-BD57-48C1-A3EA-24C919C8DCD3}">
      <dgm:prSet phldrT="[Text]" custT="1"/>
      <dgm:spPr>
        <a:noFill/>
        <a:ln w="28575">
          <a:solidFill>
            <a:schemeClr val="bg1"/>
          </a:solidFill>
        </a:ln>
      </dgm:spPr>
      <dgm:t>
        <a:bodyPr/>
        <a:lstStyle/>
        <a:p>
          <a:r>
            <a:rPr lang="en-GB" sz="1500" dirty="0">
              <a:solidFill>
                <a:schemeClr val="bg1"/>
              </a:solidFill>
            </a:rPr>
            <a:t>Great tasting low or no alcohol beer</a:t>
          </a:r>
        </a:p>
      </dgm:t>
    </dgm:pt>
    <dgm:pt modelId="{4AA00B31-A562-49CF-B377-C3E398CA5015}" type="parTrans" cxnId="{8C96BE95-81C6-4E01-845B-F9BF6DD50081}">
      <dgm:prSet/>
      <dgm:spPr/>
      <dgm:t>
        <a:bodyPr/>
        <a:lstStyle/>
        <a:p>
          <a:endParaRPr lang="en-GB" sz="1500"/>
        </a:p>
      </dgm:t>
    </dgm:pt>
    <dgm:pt modelId="{2A75A0FA-AB8D-4C7E-AECA-858D6C7C9564}" type="sibTrans" cxnId="{8C96BE95-81C6-4E01-845B-F9BF6DD50081}">
      <dgm:prSet/>
      <dgm:spPr/>
      <dgm:t>
        <a:bodyPr/>
        <a:lstStyle/>
        <a:p>
          <a:endParaRPr lang="en-GB" sz="1500"/>
        </a:p>
      </dgm:t>
    </dgm:pt>
    <dgm:pt modelId="{BF4D74C4-516B-4D68-8D02-6021916FE924}">
      <dgm:prSet phldrT="[Text]" custT="1"/>
      <dgm:spPr>
        <a:noFill/>
        <a:ln w="28575">
          <a:solidFill>
            <a:schemeClr val="bg1"/>
          </a:solidFill>
        </a:ln>
      </dgm:spPr>
      <dgm:t>
        <a:bodyPr/>
        <a:lstStyle/>
        <a:p>
          <a:r>
            <a:rPr lang="en-GB" sz="1500" dirty="0">
              <a:solidFill>
                <a:schemeClr val="bg1"/>
              </a:solidFill>
            </a:rPr>
            <a:t>Wort Production and design</a:t>
          </a:r>
        </a:p>
      </dgm:t>
    </dgm:pt>
    <dgm:pt modelId="{CF74AE07-564F-44DC-8F77-854259A27F81}" type="parTrans" cxnId="{C43D4830-6CB7-4701-AE30-86833A5C1D28}">
      <dgm:prSet/>
      <dgm:spPr/>
      <dgm:t>
        <a:bodyPr/>
        <a:lstStyle/>
        <a:p>
          <a:endParaRPr lang="en-GB" sz="1500"/>
        </a:p>
      </dgm:t>
    </dgm:pt>
    <dgm:pt modelId="{4888F500-5BE1-438E-AE04-04201C59DAD4}" type="sibTrans" cxnId="{C43D4830-6CB7-4701-AE30-86833A5C1D28}">
      <dgm:prSet/>
      <dgm:spPr/>
      <dgm:t>
        <a:bodyPr/>
        <a:lstStyle/>
        <a:p>
          <a:endParaRPr lang="en-GB" sz="1500"/>
        </a:p>
      </dgm:t>
    </dgm:pt>
    <dgm:pt modelId="{3424C5C3-33BA-457B-B29B-55A89C2A6AA4}">
      <dgm:prSet phldrT="[Text]" custT="1"/>
      <dgm:spPr>
        <a:noFill/>
        <a:ln w="28575">
          <a:solidFill>
            <a:schemeClr val="bg1"/>
          </a:solidFill>
        </a:ln>
      </dgm:spPr>
      <dgm:t>
        <a:bodyPr/>
        <a:lstStyle/>
        <a:p>
          <a:r>
            <a:rPr lang="en-GB" sz="1500" dirty="0">
              <a:solidFill>
                <a:srgbClr val="FFFF00"/>
              </a:solidFill>
            </a:rPr>
            <a:t>Fermentation Method</a:t>
          </a:r>
        </a:p>
      </dgm:t>
    </dgm:pt>
    <dgm:pt modelId="{19EAA51D-BA55-400B-816E-C458D9EC83DA}" type="parTrans" cxnId="{EADD780A-33FE-4DA9-ACBB-CCEC84724BA5}">
      <dgm:prSet/>
      <dgm:spPr/>
      <dgm:t>
        <a:bodyPr/>
        <a:lstStyle/>
        <a:p>
          <a:endParaRPr lang="en-GB" sz="1500"/>
        </a:p>
      </dgm:t>
    </dgm:pt>
    <dgm:pt modelId="{3E9C34D4-0770-4D38-9D5E-725BFBFE1DBE}" type="sibTrans" cxnId="{EADD780A-33FE-4DA9-ACBB-CCEC84724BA5}">
      <dgm:prSet/>
      <dgm:spPr/>
      <dgm:t>
        <a:bodyPr/>
        <a:lstStyle/>
        <a:p>
          <a:endParaRPr lang="en-GB" sz="1500"/>
        </a:p>
      </dgm:t>
    </dgm:pt>
    <dgm:pt modelId="{FF2D0473-146D-4F66-8299-2B370C2351B0}">
      <dgm:prSet phldrT="[Text]" custT="1"/>
      <dgm:spPr>
        <a:noFill/>
        <a:ln w="28575">
          <a:solidFill>
            <a:schemeClr val="bg1"/>
          </a:solidFill>
        </a:ln>
      </dgm:spPr>
      <dgm:t>
        <a:bodyPr/>
        <a:lstStyle/>
        <a:p>
          <a:r>
            <a:rPr lang="en-GB" sz="1500" dirty="0">
              <a:solidFill>
                <a:srgbClr val="FFFF00"/>
              </a:solidFill>
            </a:rPr>
            <a:t>Choice of Organism</a:t>
          </a:r>
        </a:p>
      </dgm:t>
    </dgm:pt>
    <dgm:pt modelId="{65FC157A-0D17-4D29-B2DC-3E2DA1D577C5}" type="parTrans" cxnId="{1C307D15-83E8-47F1-9941-4B7E79CD146F}">
      <dgm:prSet/>
      <dgm:spPr/>
      <dgm:t>
        <a:bodyPr/>
        <a:lstStyle/>
        <a:p>
          <a:endParaRPr lang="en-GB" sz="1500"/>
        </a:p>
      </dgm:t>
    </dgm:pt>
    <dgm:pt modelId="{2D5CA7A9-85E1-41A6-BCD5-4265400D8844}" type="sibTrans" cxnId="{1C307D15-83E8-47F1-9941-4B7E79CD146F}">
      <dgm:prSet/>
      <dgm:spPr/>
      <dgm:t>
        <a:bodyPr/>
        <a:lstStyle/>
        <a:p>
          <a:endParaRPr lang="en-GB" sz="1500"/>
        </a:p>
      </dgm:t>
    </dgm:pt>
    <dgm:pt modelId="{06C3E4C0-249E-4ED1-8F91-C0635F03FE34}">
      <dgm:prSet phldrT="[Text]" custT="1"/>
      <dgm:spPr>
        <a:noFill/>
        <a:ln w="28575">
          <a:solidFill>
            <a:schemeClr val="bg1"/>
          </a:solidFill>
        </a:ln>
      </dgm:spPr>
      <dgm:t>
        <a:bodyPr/>
        <a:lstStyle/>
        <a:p>
          <a:r>
            <a:rPr lang="en-GB" sz="1500" dirty="0">
              <a:solidFill>
                <a:schemeClr val="bg1"/>
              </a:solidFill>
            </a:rPr>
            <a:t>Alcohol removal or dilution</a:t>
          </a:r>
        </a:p>
      </dgm:t>
    </dgm:pt>
    <dgm:pt modelId="{A282F72A-2FB4-435B-A992-9EDCC96E728E}" type="parTrans" cxnId="{A4A670F3-0D75-4205-A9E2-05E34C382EB9}">
      <dgm:prSet/>
      <dgm:spPr/>
      <dgm:t>
        <a:bodyPr/>
        <a:lstStyle/>
        <a:p>
          <a:endParaRPr lang="en-GB" sz="1500"/>
        </a:p>
      </dgm:t>
    </dgm:pt>
    <dgm:pt modelId="{2D174308-DF76-41CA-B1CD-13E947BA6E83}" type="sibTrans" cxnId="{A4A670F3-0D75-4205-A9E2-05E34C382EB9}">
      <dgm:prSet/>
      <dgm:spPr/>
      <dgm:t>
        <a:bodyPr/>
        <a:lstStyle/>
        <a:p>
          <a:endParaRPr lang="en-GB" sz="1500"/>
        </a:p>
      </dgm:t>
    </dgm:pt>
    <dgm:pt modelId="{A39BF0B8-7FC0-458B-B97B-F520B94C3A05}">
      <dgm:prSet phldrT="[Text]" custT="1"/>
      <dgm:spPr>
        <a:noFill/>
        <a:ln w="28575">
          <a:solidFill>
            <a:schemeClr val="bg1"/>
          </a:solidFill>
        </a:ln>
      </dgm:spPr>
      <dgm:t>
        <a:bodyPr/>
        <a:lstStyle/>
        <a:p>
          <a:r>
            <a:rPr lang="en-GB" sz="1500" dirty="0">
              <a:solidFill>
                <a:schemeClr val="bg1"/>
              </a:solidFill>
            </a:rPr>
            <a:t>pH correction</a:t>
          </a:r>
        </a:p>
      </dgm:t>
    </dgm:pt>
    <dgm:pt modelId="{87C12385-68D7-4A30-9757-35F83EB6357D}" type="parTrans" cxnId="{C26EFA10-C087-42CA-9ACF-DD9B94E008C3}">
      <dgm:prSet/>
      <dgm:spPr/>
      <dgm:t>
        <a:bodyPr/>
        <a:lstStyle/>
        <a:p>
          <a:endParaRPr lang="en-GB" sz="1500"/>
        </a:p>
      </dgm:t>
    </dgm:pt>
    <dgm:pt modelId="{85F72F77-C232-45B0-925D-9878FBB8D960}" type="sibTrans" cxnId="{C26EFA10-C087-42CA-9ACF-DD9B94E008C3}">
      <dgm:prSet/>
      <dgm:spPr/>
      <dgm:t>
        <a:bodyPr/>
        <a:lstStyle/>
        <a:p>
          <a:endParaRPr lang="en-GB" sz="1500"/>
        </a:p>
      </dgm:t>
    </dgm:pt>
    <dgm:pt modelId="{DD9D6631-269B-48FF-A276-73F8ECB2915D}">
      <dgm:prSet phldrT="[Text]" custT="1"/>
      <dgm:spPr>
        <a:noFill/>
        <a:ln w="28575">
          <a:solidFill>
            <a:schemeClr val="bg1"/>
          </a:solidFill>
        </a:ln>
      </dgm:spPr>
      <dgm:t>
        <a:bodyPr/>
        <a:lstStyle/>
        <a:p>
          <a:r>
            <a:rPr lang="en-GB" sz="1500" dirty="0">
              <a:solidFill>
                <a:schemeClr val="bg1"/>
              </a:solidFill>
            </a:rPr>
            <a:t>Stabilisation</a:t>
          </a:r>
        </a:p>
      </dgm:t>
    </dgm:pt>
    <dgm:pt modelId="{9D95981B-3E58-4FFE-92F8-0528D7488503}" type="parTrans" cxnId="{5BF780D1-D010-4B4E-9C0F-F48DA40A9D7E}">
      <dgm:prSet/>
      <dgm:spPr/>
      <dgm:t>
        <a:bodyPr/>
        <a:lstStyle/>
        <a:p>
          <a:endParaRPr lang="en-GB" sz="1500"/>
        </a:p>
      </dgm:t>
    </dgm:pt>
    <dgm:pt modelId="{2F70F2B2-2D77-4D2D-8A28-755532471CBF}" type="sibTrans" cxnId="{5BF780D1-D010-4B4E-9C0F-F48DA40A9D7E}">
      <dgm:prSet/>
      <dgm:spPr/>
      <dgm:t>
        <a:bodyPr/>
        <a:lstStyle/>
        <a:p>
          <a:endParaRPr lang="en-GB" sz="1500"/>
        </a:p>
      </dgm:t>
    </dgm:pt>
    <dgm:pt modelId="{29FD5376-0307-4996-ABF1-E56880FE188D}" type="pres">
      <dgm:prSet presAssocID="{64048063-E7C1-46AF-8662-4F09AFEC0F40}" presName="Name0" presStyleCnt="0">
        <dgm:presLayoutVars>
          <dgm:chMax val="1"/>
          <dgm:chPref val="1"/>
          <dgm:dir/>
          <dgm:animOne val="branch"/>
          <dgm:animLvl val="lvl"/>
        </dgm:presLayoutVars>
      </dgm:prSet>
      <dgm:spPr/>
      <dgm:t>
        <a:bodyPr/>
        <a:lstStyle/>
        <a:p>
          <a:endParaRPr lang="hu-HU"/>
        </a:p>
      </dgm:t>
    </dgm:pt>
    <dgm:pt modelId="{804D77D3-069D-4A06-95C4-7D40A9D5D631}" type="pres">
      <dgm:prSet presAssocID="{2210F88F-BD57-48C1-A3EA-24C919C8DCD3}" presName="singleCycle" presStyleCnt="0"/>
      <dgm:spPr/>
    </dgm:pt>
    <dgm:pt modelId="{2F9115E8-3795-4757-A62C-A91DEAB093A8}" type="pres">
      <dgm:prSet presAssocID="{2210F88F-BD57-48C1-A3EA-24C919C8DCD3}" presName="singleCenter" presStyleLbl="node1" presStyleIdx="0" presStyleCnt="7">
        <dgm:presLayoutVars>
          <dgm:chMax val="7"/>
          <dgm:chPref val="7"/>
        </dgm:presLayoutVars>
      </dgm:prSet>
      <dgm:spPr/>
      <dgm:t>
        <a:bodyPr/>
        <a:lstStyle/>
        <a:p>
          <a:endParaRPr lang="hu-HU"/>
        </a:p>
      </dgm:t>
    </dgm:pt>
    <dgm:pt modelId="{23A24CBA-E7D5-4506-90A1-063BA401366D}" type="pres">
      <dgm:prSet presAssocID="{CF74AE07-564F-44DC-8F77-854259A27F81}" presName="Name56" presStyleLbl="parChTrans1D2" presStyleIdx="0" presStyleCnt="6"/>
      <dgm:spPr/>
      <dgm:t>
        <a:bodyPr/>
        <a:lstStyle/>
        <a:p>
          <a:endParaRPr lang="hu-HU"/>
        </a:p>
      </dgm:t>
    </dgm:pt>
    <dgm:pt modelId="{8A75495B-D9A8-4243-A632-5E42BEEF80A7}" type="pres">
      <dgm:prSet presAssocID="{BF4D74C4-516B-4D68-8D02-6021916FE924}" presName="text0" presStyleLbl="node1" presStyleIdx="1" presStyleCnt="7" custScaleX="133026">
        <dgm:presLayoutVars>
          <dgm:bulletEnabled val="1"/>
        </dgm:presLayoutVars>
      </dgm:prSet>
      <dgm:spPr/>
      <dgm:t>
        <a:bodyPr/>
        <a:lstStyle/>
        <a:p>
          <a:endParaRPr lang="hu-HU"/>
        </a:p>
      </dgm:t>
    </dgm:pt>
    <dgm:pt modelId="{5706401B-6D2D-47CE-B447-5AD048150ABD}" type="pres">
      <dgm:prSet presAssocID="{19EAA51D-BA55-400B-816E-C458D9EC83DA}" presName="Name56" presStyleLbl="parChTrans1D2" presStyleIdx="1" presStyleCnt="6"/>
      <dgm:spPr/>
      <dgm:t>
        <a:bodyPr/>
        <a:lstStyle/>
        <a:p>
          <a:endParaRPr lang="hu-HU"/>
        </a:p>
      </dgm:t>
    </dgm:pt>
    <dgm:pt modelId="{2654148A-3D04-4393-9F52-98C7B3B46C39}" type="pres">
      <dgm:prSet presAssocID="{3424C5C3-33BA-457B-B29B-55A89C2A6AA4}" presName="text0" presStyleLbl="node1" presStyleIdx="2" presStyleCnt="7" custScaleX="162522" custScaleY="130488" custRadScaleRad="100244" custRadScaleInc="-803">
        <dgm:presLayoutVars>
          <dgm:bulletEnabled val="1"/>
        </dgm:presLayoutVars>
      </dgm:prSet>
      <dgm:spPr/>
      <dgm:t>
        <a:bodyPr/>
        <a:lstStyle/>
        <a:p>
          <a:endParaRPr lang="hu-HU"/>
        </a:p>
      </dgm:t>
    </dgm:pt>
    <dgm:pt modelId="{DBDE1D9C-3C84-47C1-AAB9-01EFE6BA2DAD}" type="pres">
      <dgm:prSet presAssocID="{65FC157A-0D17-4D29-B2DC-3E2DA1D577C5}" presName="Name56" presStyleLbl="parChTrans1D2" presStyleIdx="2" presStyleCnt="6"/>
      <dgm:spPr/>
      <dgm:t>
        <a:bodyPr/>
        <a:lstStyle/>
        <a:p>
          <a:endParaRPr lang="hu-HU"/>
        </a:p>
      </dgm:t>
    </dgm:pt>
    <dgm:pt modelId="{8C5264CE-95F2-4FD0-A007-BD1EB9AA2BDB}" type="pres">
      <dgm:prSet presAssocID="{FF2D0473-146D-4F66-8299-2B370C2351B0}" presName="text0" presStyleLbl="node1" presStyleIdx="3" presStyleCnt="7" custScaleX="155254" custRadScaleRad="100244" custRadScaleInc="803">
        <dgm:presLayoutVars>
          <dgm:bulletEnabled val="1"/>
        </dgm:presLayoutVars>
      </dgm:prSet>
      <dgm:spPr/>
      <dgm:t>
        <a:bodyPr/>
        <a:lstStyle/>
        <a:p>
          <a:endParaRPr lang="hu-HU"/>
        </a:p>
      </dgm:t>
    </dgm:pt>
    <dgm:pt modelId="{82F4C82F-D4B6-4AC1-A4C9-3EAC4B7EEB4C}" type="pres">
      <dgm:prSet presAssocID="{A282F72A-2FB4-435B-A992-9EDCC96E728E}" presName="Name56" presStyleLbl="parChTrans1D2" presStyleIdx="3" presStyleCnt="6"/>
      <dgm:spPr/>
      <dgm:t>
        <a:bodyPr/>
        <a:lstStyle/>
        <a:p>
          <a:endParaRPr lang="hu-HU"/>
        </a:p>
      </dgm:t>
    </dgm:pt>
    <dgm:pt modelId="{24224540-4F02-4D1F-8BAC-AF0DD18A3922}" type="pres">
      <dgm:prSet presAssocID="{06C3E4C0-249E-4ED1-8F91-C0635F03FE34}" presName="text0" presStyleLbl="node1" presStyleIdx="4" presStyleCnt="7" custScaleX="125532">
        <dgm:presLayoutVars>
          <dgm:bulletEnabled val="1"/>
        </dgm:presLayoutVars>
      </dgm:prSet>
      <dgm:spPr/>
      <dgm:t>
        <a:bodyPr/>
        <a:lstStyle/>
        <a:p>
          <a:endParaRPr lang="hu-HU"/>
        </a:p>
      </dgm:t>
    </dgm:pt>
    <dgm:pt modelId="{373EB421-505F-445A-B7C6-3EC0FB620D41}" type="pres">
      <dgm:prSet presAssocID="{87C12385-68D7-4A30-9757-35F83EB6357D}" presName="Name56" presStyleLbl="parChTrans1D2" presStyleIdx="4" presStyleCnt="6"/>
      <dgm:spPr/>
      <dgm:t>
        <a:bodyPr/>
        <a:lstStyle/>
        <a:p>
          <a:endParaRPr lang="hu-HU"/>
        </a:p>
      </dgm:t>
    </dgm:pt>
    <dgm:pt modelId="{0CCE75DB-D638-4FF3-97D1-B48FB98A992E}" type="pres">
      <dgm:prSet presAssocID="{A39BF0B8-7FC0-458B-B97B-F520B94C3A05}" presName="text0" presStyleLbl="node1" presStyleIdx="5" presStyleCnt="7" custScaleX="134781">
        <dgm:presLayoutVars>
          <dgm:bulletEnabled val="1"/>
        </dgm:presLayoutVars>
      </dgm:prSet>
      <dgm:spPr/>
      <dgm:t>
        <a:bodyPr/>
        <a:lstStyle/>
        <a:p>
          <a:endParaRPr lang="hu-HU"/>
        </a:p>
      </dgm:t>
    </dgm:pt>
    <dgm:pt modelId="{88AB9E48-BAB1-45E2-B7CA-84C4A084993C}" type="pres">
      <dgm:prSet presAssocID="{9D95981B-3E58-4FFE-92F8-0528D7488503}" presName="Name56" presStyleLbl="parChTrans1D2" presStyleIdx="5" presStyleCnt="6"/>
      <dgm:spPr/>
      <dgm:t>
        <a:bodyPr/>
        <a:lstStyle/>
        <a:p>
          <a:endParaRPr lang="hu-HU"/>
        </a:p>
      </dgm:t>
    </dgm:pt>
    <dgm:pt modelId="{012357E7-093D-40D8-B58D-621CEAE0EACE}" type="pres">
      <dgm:prSet presAssocID="{DD9D6631-269B-48FF-A276-73F8ECB2915D}" presName="text0" presStyleLbl="node1" presStyleIdx="6" presStyleCnt="7" custScaleX="147674">
        <dgm:presLayoutVars>
          <dgm:bulletEnabled val="1"/>
        </dgm:presLayoutVars>
      </dgm:prSet>
      <dgm:spPr/>
      <dgm:t>
        <a:bodyPr/>
        <a:lstStyle/>
        <a:p>
          <a:endParaRPr lang="hu-HU"/>
        </a:p>
      </dgm:t>
    </dgm:pt>
  </dgm:ptLst>
  <dgm:cxnLst>
    <dgm:cxn modelId="{C6AA297F-56FB-4CF2-B0E2-3B1C0A860694}" type="presOf" srcId="{06C3E4C0-249E-4ED1-8F91-C0635F03FE34}" destId="{24224540-4F02-4D1F-8BAC-AF0DD18A3922}" srcOrd="0" destOrd="0" presId="urn:microsoft.com/office/officeart/2008/layout/RadialCluster"/>
    <dgm:cxn modelId="{FDDB620C-783E-43E4-9179-B2D0DE7252B4}" type="presOf" srcId="{BF4D74C4-516B-4D68-8D02-6021916FE924}" destId="{8A75495B-D9A8-4243-A632-5E42BEEF80A7}" srcOrd="0" destOrd="0" presId="urn:microsoft.com/office/officeart/2008/layout/RadialCluster"/>
    <dgm:cxn modelId="{8A59C1C1-F067-42C0-BBD2-F2ECC9394AAA}" type="presOf" srcId="{DD9D6631-269B-48FF-A276-73F8ECB2915D}" destId="{012357E7-093D-40D8-B58D-621CEAE0EACE}" srcOrd="0" destOrd="0" presId="urn:microsoft.com/office/officeart/2008/layout/RadialCluster"/>
    <dgm:cxn modelId="{02A13F13-7D5E-4153-9641-5CEC61EFE9EF}" type="presOf" srcId="{87C12385-68D7-4A30-9757-35F83EB6357D}" destId="{373EB421-505F-445A-B7C6-3EC0FB620D41}" srcOrd="0" destOrd="0" presId="urn:microsoft.com/office/officeart/2008/layout/RadialCluster"/>
    <dgm:cxn modelId="{6FAC6952-D0DE-4A7C-8A65-3883648B3D60}" type="presOf" srcId="{3424C5C3-33BA-457B-B29B-55A89C2A6AA4}" destId="{2654148A-3D04-4393-9F52-98C7B3B46C39}" srcOrd="0" destOrd="0" presId="urn:microsoft.com/office/officeart/2008/layout/RadialCluster"/>
    <dgm:cxn modelId="{A4A670F3-0D75-4205-A9E2-05E34C382EB9}" srcId="{2210F88F-BD57-48C1-A3EA-24C919C8DCD3}" destId="{06C3E4C0-249E-4ED1-8F91-C0635F03FE34}" srcOrd="3" destOrd="0" parTransId="{A282F72A-2FB4-435B-A992-9EDCC96E728E}" sibTransId="{2D174308-DF76-41CA-B1CD-13E947BA6E83}"/>
    <dgm:cxn modelId="{63B699D9-C430-469E-A65A-C158D78D4CDB}" type="presOf" srcId="{A282F72A-2FB4-435B-A992-9EDCC96E728E}" destId="{82F4C82F-D4B6-4AC1-A4C9-3EAC4B7EEB4C}" srcOrd="0" destOrd="0" presId="urn:microsoft.com/office/officeart/2008/layout/RadialCluster"/>
    <dgm:cxn modelId="{682CE0DD-5695-4A5E-992C-2C01ADE28B83}" type="presOf" srcId="{19EAA51D-BA55-400B-816E-C458D9EC83DA}" destId="{5706401B-6D2D-47CE-B447-5AD048150ABD}" srcOrd="0" destOrd="0" presId="urn:microsoft.com/office/officeart/2008/layout/RadialCluster"/>
    <dgm:cxn modelId="{655CFB11-9FA5-4379-9026-045B2E39E4D6}" type="presOf" srcId="{65FC157A-0D17-4D29-B2DC-3E2DA1D577C5}" destId="{DBDE1D9C-3C84-47C1-AAB9-01EFE6BA2DAD}" srcOrd="0" destOrd="0" presId="urn:microsoft.com/office/officeart/2008/layout/RadialCluster"/>
    <dgm:cxn modelId="{8C96BE95-81C6-4E01-845B-F9BF6DD50081}" srcId="{64048063-E7C1-46AF-8662-4F09AFEC0F40}" destId="{2210F88F-BD57-48C1-A3EA-24C919C8DCD3}" srcOrd="0" destOrd="0" parTransId="{4AA00B31-A562-49CF-B377-C3E398CA5015}" sibTransId="{2A75A0FA-AB8D-4C7E-AECA-858D6C7C9564}"/>
    <dgm:cxn modelId="{9B2CC00A-3AE0-4658-8BEA-B4B4182F627F}" type="presOf" srcId="{64048063-E7C1-46AF-8662-4F09AFEC0F40}" destId="{29FD5376-0307-4996-ABF1-E56880FE188D}" srcOrd="0" destOrd="0" presId="urn:microsoft.com/office/officeart/2008/layout/RadialCluster"/>
    <dgm:cxn modelId="{854E0E1F-2F16-4A57-B202-4FBC148068FC}" type="presOf" srcId="{CF74AE07-564F-44DC-8F77-854259A27F81}" destId="{23A24CBA-E7D5-4506-90A1-063BA401366D}" srcOrd="0" destOrd="0" presId="urn:microsoft.com/office/officeart/2008/layout/RadialCluster"/>
    <dgm:cxn modelId="{E43D1AC3-4ED6-4463-9361-D52F47DF9BE0}" type="presOf" srcId="{9D95981B-3E58-4FFE-92F8-0528D7488503}" destId="{88AB9E48-BAB1-45E2-B7CA-84C4A084993C}" srcOrd="0" destOrd="0" presId="urn:microsoft.com/office/officeart/2008/layout/RadialCluster"/>
    <dgm:cxn modelId="{EADD780A-33FE-4DA9-ACBB-CCEC84724BA5}" srcId="{2210F88F-BD57-48C1-A3EA-24C919C8DCD3}" destId="{3424C5C3-33BA-457B-B29B-55A89C2A6AA4}" srcOrd="1" destOrd="0" parTransId="{19EAA51D-BA55-400B-816E-C458D9EC83DA}" sibTransId="{3E9C34D4-0770-4D38-9D5E-725BFBFE1DBE}"/>
    <dgm:cxn modelId="{D40BD1FA-22C1-4699-95E9-3C6B2FE27144}" type="presOf" srcId="{FF2D0473-146D-4F66-8299-2B370C2351B0}" destId="{8C5264CE-95F2-4FD0-A007-BD1EB9AA2BDB}" srcOrd="0" destOrd="0" presId="urn:microsoft.com/office/officeart/2008/layout/RadialCluster"/>
    <dgm:cxn modelId="{8FB2B304-C8EF-4FEC-B271-8237749BEBDD}" type="presOf" srcId="{A39BF0B8-7FC0-458B-B97B-F520B94C3A05}" destId="{0CCE75DB-D638-4FF3-97D1-B48FB98A992E}" srcOrd="0" destOrd="0" presId="urn:microsoft.com/office/officeart/2008/layout/RadialCluster"/>
    <dgm:cxn modelId="{73B541BD-91D5-4C84-90E4-A5ED8C2E431D}" type="presOf" srcId="{2210F88F-BD57-48C1-A3EA-24C919C8DCD3}" destId="{2F9115E8-3795-4757-A62C-A91DEAB093A8}" srcOrd="0" destOrd="0" presId="urn:microsoft.com/office/officeart/2008/layout/RadialCluster"/>
    <dgm:cxn modelId="{C26EFA10-C087-42CA-9ACF-DD9B94E008C3}" srcId="{2210F88F-BD57-48C1-A3EA-24C919C8DCD3}" destId="{A39BF0B8-7FC0-458B-B97B-F520B94C3A05}" srcOrd="4" destOrd="0" parTransId="{87C12385-68D7-4A30-9757-35F83EB6357D}" sibTransId="{85F72F77-C232-45B0-925D-9878FBB8D960}"/>
    <dgm:cxn modelId="{1C307D15-83E8-47F1-9941-4B7E79CD146F}" srcId="{2210F88F-BD57-48C1-A3EA-24C919C8DCD3}" destId="{FF2D0473-146D-4F66-8299-2B370C2351B0}" srcOrd="2" destOrd="0" parTransId="{65FC157A-0D17-4D29-B2DC-3E2DA1D577C5}" sibTransId="{2D5CA7A9-85E1-41A6-BCD5-4265400D8844}"/>
    <dgm:cxn modelId="{5BF780D1-D010-4B4E-9C0F-F48DA40A9D7E}" srcId="{2210F88F-BD57-48C1-A3EA-24C919C8DCD3}" destId="{DD9D6631-269B-48FF-A276-73F8ECB2915D}" srcOrd="5" destOrd="0" parTransId="{9D95981B-3E58-4FFE-92F8-0528D7488503}" sibTransId="{2F70F2B2-2D77-4D2D-8A28-755532471CBF}"/>
    <dgm:cxn modelId="{C43D4830-6CB7-4701-AE30-86833A5C1D28}" srcId="{2210F88F-BD57-48C1-A3EA-24C919C8DCD3}" destId="{BF4D74C4-516B-4D68-8D02-6021916FE924}" srcOrd="0" destOrd="0" parTransId="{CF74AE07-564F-44DC-8F77-854259A27F81}" sibTransId="{4888F500-5BE1-438E-AE04-04201C59DAD4}"/>
    <dgm:cxn modelId="{034411FA-E418-4323-990D-64227334FD85}" type="presParOf" srcId="{29FD5376-0307-4996-ABF1-E56880FE188D}" destId="{804D77D3-069D-4A06-95C4-7D40A9D5D631}" srcOrd="0" destOrd="0" presId="urn:microsoft.com/office/officeart/2008/layout/RadialCluster"/>
    <dgm:cxn modelId="{7DFB2AB1-FD9F-4DEF-AAA4-A9AC69B6B67D}" type="presParOf" srcId="{804D77D3-069D-4A06-95C4-7D40A9D5D631}" destId="{2F9115E8-3795-4757-A62C-A91DEAB093A8}" srcOrd="0" destOrd="0" presId="urn:microsoft.com/office/officeart/2008/layout/RadialCluster"/>
    <dgm:cxn modelId="{2AE00014-6F6C-4411-B753-3618AA233638}" type="presParOf" srcId="{804D77D3-069D-4A06-95C4-7D40A9D5D631}" destId="{23A24CBA-E7D5-4506-90A1-063BA401366D}" srcOrd="1" destOrd="0" presId="urn:microsoft.com/office/officeart/2008/layout/RadialCluster"/>
    <dgm:cxn modelId="{384DA575-BCBD-4D56-8D9C-19D8F568B2A1}" type="presParOf" srcId="{804D77D3-069D-4A06-95C4-7D40A9D5D631}" destId="{8A75495B-D9A8-4243-A632-5E42BEEF80A7}" srcOrd="2" destOrd="0" presId="urn:microsoft.com/office/officeart/2008/layout/RadialCluster"/>
    <dgm:cxn modelId="{AA71AE34-9605-461B-960E-682F2EAF8475}" type="presParOf" srcId="{804D77D3-069D-4A06-95C4-7D40A9D5D631}" destId="{5706401B-6D2D-47CE-B447-5AD048150ABD}" srcOrd="3" destOrd="0" presId="urn:microsoft.com/office/officeart/2008/layout/RadialCluster"/>
    <dgm:cxn modelId="{01407E5B-7D19-4BDD-B0A9-E24534CDCBC0}" type="presParOf" srcId="{804D77D3-069D-4A06-95C4-7D40A9D5D631}" destId="{2654148A-3D04-4393-9F52-98C7B3B46C39}" srcOrd="4" destOrd="0" presId="urn:microsoft.com/office/officeart/2008/layout/RadialCluster"/>
    <dgm:cxn modelId="{F3FDC9BD-A6A3-4890-B1CF-2C94D57030C4}" type="presParOf" srcId="{804D77D3-069D-4A06-95C4-7D40A9D5D631}" destId="{DBDE1D9C-3C84-47C1-AAB9-01EFE6BA2DAD}" srcOrd="5" destOrd="0" presId="urn:microsoft.com/office/officeart/2008/layout/RadialCluster"/>
    <dgm:cxn modelId="{B82427CC-E5CF-4B71-A962-972F1A946127}" type="presParOf" srcId="{804D77D3-069D-4A06-95C4-7D40A9D5D631}" destId="{8C5264CE-95F2-4FD0-A007-BD1EB9AA2BDB}" srcOrd="6" destOrd="0" presId="urn:microsoft.com/office/officeart/2008/layout/RadialCluster"/>
    <dgm:cxn modelId="{86F760D7-25B6-408E-8066-C13821E261EF}" type="presParOf" srcId="{804D77D3-069D-4A06-95C4-7D40A9D5D631}" destId="{82F4C82F-D4B6-4AC1-A4C9-3EAC4B7EEB4C}" srcOrd="7" destOrd="0" presId="urn:microsoft.com/office/officeart/2008/layout/RadialCluster"/>
    <dgm:cxn modelId="{F7207206-09E7-4990-8A0C-2407842592AA}" type="presParOf" srcId="{804D77D3-069D-4A06-95C4-7D40A9D5D631}" destId="{24224540-4F02-4D1F-8BAC-AF0DD18A3922}" srcOrd="8" destOrd="0" presId="urn:microsoft.com/office/officeart/2008/layout/RadialCluster"/>
    <dgm:cxn modelId="{0A62FAD5-3FA4-4B1B-9E09-C8C0486A2EE5}" type="presParOf" srcId="{804D77D3-069D-4A06-95C4-7D40A9D5D631}" destId="{373EB421-505F-445A-B7C6-3EC0FB620D41}" srcOrd="9" destOrd="0" presId="urn:microsoft.com/office/officeart/2008/layout/RadialCluster"/>
    <dgm:cxn modelId="{F49DBC78-1595-430D-8293-F063DE720003}" type="presParOf" srcId="{804D77D3-069D-4A06-95C4-7D40A9D5D631}" destId="{0CCE75DB-D638-4FF3-97D1-B48FB98A992E}" srcOrd="10" destOrd="0" presId="urn:microsoft.com/office/officeart/2008/layout/RadialCluster"/>
    <dgm:cxn modelId="{709A2B54-C21F-494D-AA40-9EE48699CC3F}" type="presParOf" srcId="{804D77D3-069D-4A06-95C4-7D40A9D5D631}" destId="{88AB9E48-BAB1-45E2-B7CA-84C4A084993C}" srcOrd="11" destOrd="0" presId="urn:microsoft.com/office/officeart/2008/layout/RadialCluster"/>
    <dgm:cxn modelId="{C51CAB12-CFDB-4046-A7D6-A12B87028A4D}" type="presParOf" srcId="{804D77D3-069D-4A06-95C4-7D40A9D5D631}" destId="{012357E7-093D-40D8-B58D-621CEAE0EACE}" srcOrd="12"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48063-E7C1-46AF-8662-4F09AFEC0F40}"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GB"/>
        </a:p>
      </dgm:t>
    </dgm:pt>
    <dgm:pt modelId="{2210F88F-BD57-48C1-A3EA-24C919C8DCD3}">
      <dgm:prSet phldrT="[Text]" custT="1"/>
      <dgm:spPr>
        <a:noFill/>
        <a:ln w="28575">
          <a:solidFill>
            <a:schemeClr val="bg1"/>
          </a:solidFill>
        </a:ln>
      </dgm:spPr>
      <dgm:t>
        <a:bodyPr/>
        <a:lstStyle/>
        <a:p>
          <a:r>
            <a:rPr lang="en-GB" sz="1500" dirty="0">
              <a:solidFill>
                <a:schemeClr val="bg1"/>
              </a:solidFill>
            </a:rPr>
            <a:t>Great tasting low or no alcohol beer</a:t>
          </a:r>
        </a:p>
      </dgm:t>
    </dgm:pt>
    <dgm:pt modelId="{4AA00B31-A562-49CF-B377-C3E398CA5015}" type="parTrans" cxnId="{8C96BE95-81C6-4E01-845B-F9BF6DD50081}">
      <dgm:prSet/>
      <dgm:spPr/>
      <dgm:t>
        <a:bodyPr/>
        <a:lstStyle/>
        <a:p>
          <a:endParaRPr lang="en-GB" sz="1500"/>
        </a:p>
      </dgm:t>
    </dgm:pt>
    <dgm:pt modelId="{2A75A0FA-AB8D-4C7E-AECA-858D6C7C9564}" type="sibTrans" cxnId="{8C96BE95-81C6-4E01-845B-F9BF6DD50081}">
      <dgm:prSet/>
      <dgm:spPr/>
      <dgm:t>
        <a:bodyPr/>
        <a:lstStyle/>
        <a:p>
          <a:endParaRPr lang="en-GB" sz="1500"/>
        </a:p>
      </dgm:t>
    </dgm:pt>
    <dgm:pt modelId="{BF4D74C4-516B-4D68-8D02-6021916FE924}">
      <dgm:prSet phldrT="[Text]" custT="1"/>
      <dgm:spPr>
        <a:noFill/>
        <a:ln w="28575">
          <a:solidFill>
            <a:schemeClr val="bg1"/>
          </a:solidFill>
        </a:ln>
      </dgm:spPr>
      <dgm:t>
        <a:bodyPr/>
        <a:lstStyle/>
        <a:p>
          <a:r>
            <a:rPr lang="en-GB" sz="1500" dirty="0">
              <a:solidFill>
                <a:schemeClr val="bg1"/>
              </a:solidFill>
            </a:rPr>
            <a:t>Wort Production and design</a:t>
          </a:r>
        </a:p>
      </dgm:t>
    </dgm:pt>
    <dgm:pt modelId="{CF74AE07-564F-44DC-8F77-854259A27F81}" type="parTrans" cxnId="{C43D4830-6CB7-4701-AE30-86833A5C1D28}">
      <dgm:prSet/>
      <dgm:spPr/>
      <dgm:t>
        <a:bodyPr/>
        <a:lstStyle/>
        <a:p>
          <a:endParaRPr lang="en-GB" sz="1500"/>
        </a:p>
      </dgm:t>
    </dgm:pt>
    <dgm:pt modelId="{4888F500-5BE1-438E-AE04-04201C59DAD4}" type="sibTrans" cxnId="{C43D4830-6CB7-4701-AE30-86833A5C1D28}">
      <dgm:prSet/>
      <dgm:spPr/>
      <dgm:t>
        <a:bodyPr/>
        <a:lstStyle/>
        <a:p>
          <a:endParaRPr lang="en-GB" sz="1500"/>
        </a:p>
      </dgm:t>
    </dgm:pt>
    <dgm:pt modelId="{3424C5C3-33BA-457B-B29B-55A89C2A6AA4}">
      <dgm:prSet phldrT="[Text]" custT="1"/>
      <dgm:spPr>
        <a:noFill/>
        <a:ln w="28575">
          <a:solidFill>
            <a:schemeClr val="bg1"/>
          </a:solidFill>
        </a:ln>
      </dgm:spPr>
      <dgm:t>
        <a:bodyPr/>
        <a:lstStyle/>
        <a:p>
          <a:r>
            <a:rPr lang="en-GB" sz="1500" dirty="0">
              <a:solidFill>
                <a:schemeClr val="bg1"/>
              </a:solidFill>
            </a:rPr>
            <a:t>Fermentation Method</a:t>
          </a:r>
        </a:p>
      </dgm:t>
    </dgm:pt>
    <dgm:pt modelId="{19EAA51D-BA55-400B-816E-C458D9EC83DA}" type="parTrans" cxnId="{EADD780A-33FE-4DA9-ACBB-CCEC84724BA5}">
      <dgm:prSet/>
      <dgm:spPr/>
      <dgm:t>
        <a:bodyPr/>
        <a:lstStyle/>
        <a:p>
          <a:endParaRPr lang="en-GB" sz="1500"/>
        </a:p>
      </dgm:t>
    </dgm:pt>
    <dgm:pt modelId="{3E9C34D4-0770-4D38-9D5E-725BFBFE1DBE}" type="sibTrans" cxnId="{EADD780A-33FE-4DA9-ACBB-CCEC84724BA5}">
      <dgm:prSet/>
      <dgm:spPr/>
      <dgm:t>
        <a:bodyPr/>
        <a:lstStyle/>
        <a:p>
          <a:endParaRPr lang="en-GB" sz="1500"/>
        </a:p>
      </dgm:t>
    </dgm:pt>
    <dgm:pt modelId="{FF2D0473-146D-4F66-8299-2B370C2351B0}">
      <dgm:prSet phldrT="[Text]" custT="1"/>
      <dgm:spPr>
        <a:noFill/>
        <a:ln w="28575">
          <a:solidFill>
            <a:schemeClr val="bg1"/>
          </a:solidFill>
        </a:ln>
      </dgm:spPr>
      <dgm:t>
        <a:bodyPr/>
        <a:lstStyle/>
        <a:p>
          <a:r>
            <a:rPr lang="en-GB" sz="1500" dirty="0">
              <a:solidFill>
                <a:schemeClr val="bg1"/>
              </a:solidFill>
            </a:rPr>
            <a:t>Choice of Organism</a:t>
          </a:r>
        </a:p>
      </dgm:t>
    </dgm:pt>
    <dgm:pt modelId="{65FC157A-0D17-4D29-B2DC-3E2DA1D577C5}" type="parTrans" cxnId="{1C307D15-83E8-47F1-9941-4B7E79CD146F}">
      <dgm:prSet/>
      <dgm:spPr/>
      <dgm:t>
        <a:bodyPr/>
        <a:lstStyle/>
        <a:p>
          <a:endParaRPr lang="en-GB" sz="1500"/>
        </a:p>
      </dgm:t>
    </dgm:pt>
    <dgm:pt modelId="{2D5CA7A9-85E1-41A6-BCD5-4265400D8844}" type="sibTrans" cxnId="{1C307D15-83E8-47F1-9941-4B7E79CD146F}">
      <dgm:prSet/>
      <dgm:spPr/>
      <dgm:t>
        <a:bodyPr/>
        <a:lstStyle/>
        <a:p>
          <a:endParaRPr lang="en-GB" sz="1500"/>
        </a:p>
      </dgm:t>
    </dgm:pt>
    <dgm:pt modelId="{06C3E4C0-249E-4ED1-8F91-C0635F03FE34}">
      <dgm:prSet phldrT="[Text]" custT="1"/>
      <dgm:spPr>
        <a:noFill/>
        <a:ln w="28575">
          <a:solidFill>
            <a:schemeClr val="bg1"/>
          </a:solidFill>
        </a:ln>
      </dgm:spPr>
      <dgm:t>
        <a:bodyPr/>
        <a:lstStyle/>
        <a:p>
          <a:r>
            <a:rPr lang="en-GB" sz="1500" dirty="0">
              <a:solidFill>
                <a:srgbClr val="FFFF00"/>
              </a:solidFill>
            </a:rPr>
            <a:t>Alcohol removal or dilution</a:t>
          </a:r>
        </a:p>
      </dgm:t>
    </dgm:pt>
    <dgm:pt modelId="{A282F72A-2FB4-435B-A992-9EDCC96E728E}" type="parTrans" cxnId="{A4A670F3-0D75-4205-A9E2-05E34C382EB9}">
      <dgm:prSet/>
      <dgm:spPr/>
      <dgm:t>
        <a:bodyPr/>
        <a:lstStyle/>
        <a:p>
          <a:endParaRPr lang="en-GB" sz="1500"/>
        </a:p>
      </dgm:t>
    </dgm:pt>
    <dgm:pt modelId="{2D174308-DF76-41CA-B1CD-13E947BA6E83}" type="sibTrans" cxnId="{A4A670F3-0D75-4205-A9E2-05E34C382EB9}">
      <dgm:prSet/>
      <dgm:spPr/>
      <dgm:t>
        <a:bodyPr/>
        <a:lstStyle/>
        <a:p>
          <a:endParaRPr lang="en-GB" sz="1500"/>
        </a:p>
      </dgm:t>
    </dgm:pt>
    <dgm:pt modelId="{A39BF0B8-7FC0-458B-B97B-F520B94C3A05}">
      <dgm:prSet phldrT="[Text]" custT="1"/>
      <dgm:spPr>
        <a:noFill/>
        <a:ln w="28575">
          <a:solidFill>
            <a:schemeClr val="bg1"/>
          </a:solidFill>
        </a:ln>
      </dgm:spPr>
      <dgm:t>
        <a:bodyPr/>
        <a:lstStyle/>
        <a:p>
          <a:r>
            <a:rPr lang="en-GB" sz="1500" dirty="0">
              <a:solidFill>
                <a:schemeClr val="bg1"/>
              </a:solidFill>
            </a:rPr>
            <a:t>pH correction</a:t>
          </a:r>
        </a:p>
      </dgm:t>
    </dgm:pt>
    <dgm:pt modelId="{87C12385-68D7-4A30-9757-35F83EB6357D}" type="parTrans" cxnId="{C26EFA10-C087-42CA-9ACF-DD9B94E008C3}">
      <dgm:prSet/>
      <dgm:spPr/>
      <dgm:t>
        <a:bodyPr/>
        <a:lstStyle/>
        <a:p>
          <a:endParaRPr lang="en-GB" sz="1500"/>
        </a:p>
      </dgm:t>
    </dgm:pt>
    <dgm:pt modelId="{85F72F77-C232-45B0-925D-9878FBB8D960}" type="sibTrans" cxnId="{C26EFA10-C087-42CA-9ACF-DD9B94E008C3}">
      <dgm:prSet/>
      <dgm:spPr/>
      <dgm:t>
        <a:bodyPr/>
        <a:lstStyle/>
        <a:p>
          <a:endParaRPr lang="en-GB" sz="1500"/>
        </a:p>
      </dgm:t>
    </dgm:pt>
    <dgm:pt modelId="{DD9D6631-269B-48FF-A276-73F8ECB2915D}">
      <dgm:prSet phldrT="[Text]" custT="1"/>
      <dgm:spPr>
        <a:noFill/>
        <a:ln w="28575">
          <a:solidFill>
            <a:schemeClr val="bg1"/>
          </a:solidFill>
        </a:ln>
      </dgm:spPr>
      <dgm:t>
        <a:bodyPr/>
        <a:lstStyle/>
        <a:p>
          <a:r>
            <a:rPr lang="en-GB" sz="1500" dirty="0">
              <a:solidFill>
                <a:schemeClr val="bg1"/>
              </a:solidFill>
            </a:rPr>
            <a:t>Stabilisation</a:t>
          </a:r>
        </a:p>
      </dgm:t>
    </dgm:pt>
    <dgm:pt modelId="{9D95981B-3E58-4FFE-92F8-0528D7488503}" type="parTrans" cxnId="{5BF780D1-D010-4B4E-9C0F-F48DA40A9D7E}">
      <dgm:prSet/>
      <dgm:spPr/>
      <dgm:t>
        <a:bodyPr/>
        <a:lstStyle/>
        <a:p>
          <a:endParaRPr lang="en-GB" sz="1500"/>
        </a:p>
      </dgm:t>
    </dgm:pt>
    <dgm:pt modelId="{2F70F2B2-2D77-4D2D-8A28-755532471CBF}" type="sibTrans" cxnId="{5BF780D1-D010-4B4E-9C0F-F48DA40A9D7E}">
      <dgm:prSet/>
      <dgm:spPr/>
      <dgm:t>
        <a:bodyPr/>
        <a:lstStyle/>
        <a:p>
          <a:endParaRPr lang="en-GB" sz="1500"/>
        </a:p>
      </dgm:t>
    </dgm:pt>
    <dgm:pt modelId="{29FD5376-0307-4996-ABF1-E56880FE188D}" type="pres">
      <dgm:prSet presAssocID="{64048063-E7C1-46AF-8662-4F09AFEC0F40}" presName="Name0" presStyleCnt="0">
        <dgm:presLayoutVars>
          <dgm:chMax val="1"/>
          <dgm:chPref val="1"/>
          <dgm:dir/>
          <dgm:animOne val="branch"/>
          <dgm:animLvl val="lvl"/>
        </dgm:presLayoutVars>
      </dgm:prSet>
      <dgm:spPr/>
      <dgm:t>
        <a:bodyPr/>
        <a:lstStyle/>
        <a:p>
          <a:endParaRPr lang="hu-HU"/>
        </a:p>
      </dgm:t>
    </dgm:pt>
    <dgm:pt modelId="{804D77D3-069D-4A06-95C4-7D40A9D5D631}" type="pres">
      <dgm:prSet presAssocID="{2210F88F-BD57-48C1-A3EA-24C919C8DCD3}" presName="singleCycle" presStyleCnt="0"/>
      <dgm:spPr/>
    </dgm:pt>
    <dgm:pt modelId="{2F9115E8-3795-4757-A62C-A91DEAB093A8}" type="pres">
      <dgm:prSet presAssocID="{2210F88F-BD57-48C1-A3EA-24C919C8DCD3}" presName="singleCenter" presStyleLbl="node1" presStyleIdx="0" presStyleCnt="7">
        <dgm:presLayoutVars>
          <dgm:chMax val="7"/>
          <dgm:chPref val="7"/>
        </dgm:presLayoutVars>
      </dgm:prSet>
      <dgm:spPr/>
      <dgm:t>
        <a:bodyPr/>
        <a:lstStyle/>
        <a:p>
          <a:endParaRPr lang="hu-HU"/>
        </a:p>
      </dgm:t>
    </dgm:pt>
    <dgm:pt modelId="{23A24CBA-E7D5-4506-90A1-063BA401366D}" type="pres">
      <dgm:prSet presAssocID="{CF74AE07-564F-44DC-8F77-854259A27F81}" presName="Name56" presStyleLbl="parChTrans1D2" presStyleIdx="0" presStyleCnt="6"/>
      <dgm:spPr/>
      <dgm:t>
        <a:bodyPr/>
        <a:lstStyle/>
        <a:p>
          <a:endParaRPr lang="hu-HU"/>
        </a:p>
      </dgm:t>
    </dgm:pt>
    <dgm:pt modelId="{8A75495B-D9A8-4243-A632-5E42BEEF80A7}" type="pres">
      <dgm:prSet presAssocID="{BF4D74C4-516B-4D68-8D02-6021916FE924}" presName="text0" presStyleLbl="node1" presStyleIdx="1" presStyleCnt="7" custScaleX="133026">
        <dgm:presLayoutVars>
          <dgm:bulletEnabled val="1"/>
        </dgm:presLayoutVars>
      </dgm:prSet>
      <dgm:spPr/>
      <dgm:t>
        <a:bodyPr/>
        <a:lstStyle/>
        <a:p>
          <a:endParaRPr lang="hu-HU"/>
        </a:p>
      </dgm:t>
    </dgm:pt>
    <dgm:pt modelId="{5706401B-6D2D-47CE-B447-5AD048150ABD}" type="pres">
      <dgm:prSet presAssocID="{19EAA51D-BA55-400B-816E-C458D9EC83DA}" presName="Name56" presStyleLbl="parChTrans1D2" presStyleIdx="1" presStyleCnt="6"/>
      <dgm:spPr/>
      <dgm:t>
        <a:bodyPr/>
        <a:lstStyle/>
        <a:p>
          <a:endParaRPr lang="hu-HU"/>
        </a:p>
      </dgm:t>
    </dgm:pt>
    <dgm:pt modelId="{2654148A-3D04-4393-9F52-98C7B3B46C39}" type="pres">
      <dgm:prSet presAssocID="{3424C5C3-33BA-457B-B29B-55A89C2A6AA4}" presName="text0" presStyleLbl="node1" presStyleIdx="2" presStyleCnt="7" custScaleX="162522" custScaleY="130488" custRadScaleRad="100244" custRadScaleInc="-803">
        <dgm:presLayoutVars>
          <dgm:bulletEnabled val="1"/>
        </dgm:presLayoutVars>
      </dgm:prSet>
      <dgm:spPr/>
      <dgm:t>
        <a:bodyPr/>
        <a:lstStyle/>
        <a:p>
          <a:endParaRPr lang="hu-HU"/>
        </a:p>
      </dgm:t>
    </dgm:pt>
    <dgm:pt modelId="{DBDE1D9C-3C84-47C1-AAB9-01EFE6BA2DAD}" type="pres">
      <dgm:prSet presAssocID="{65FC157A-0D17-4D29-B2DC-3E2DA1D577C5}" presName="Name56" presStyleLbl="parChTrans1D2" presStyleIdx="2" presStyleCnt="6"/>
      <dgm:spPr/>
      <dgm:t>
        <a:bodyPr/>
        <a:lstStyle/>
        <a:p>
          <a:endParaRPr lang="hu-HU"/>
        </a:p>
      </dgm:t>
    </dgm:pt>
    <dgm:pt modelId="{8C5264CE-95F2-4FD0-A007-BD1EB9AA2BDB}" type="pres">
      <dgm:prSet presAssocID="{FF2D0473-146D-4F66-8299-2B370C2351B0}" presName="text0" presStyleLbl="node1" presStyleIdx="3" presStyleCnt="7" custScaleX="155254" custRadScaleRad="100244" custRadScaleInc="803">
        <dgm:presLayoutVars>
          <dgm:bulletEnabled val="1"/>
        </dgm:presLayoutVars>
      </dgm:prSet>
      <dgm:spPr/>
      <dgm:t>
        <a:bodyPr/>
        <a:lstStyle/>
        <a:p>
          <a:endParaRPr lang="hu-HU"/>
        </a:p>
      </dgm:t>
    </dgm:pt>
    <dgm:pt modelId="{82F4C82F-D4B6-4AC1-A4C9-3EAC4B7EEB4C}" type="pres">
      <dgm:prSet presAssocID="{A282F72A-2FB4-435B-A992-9EDCC96E728E}" presName="Name56" presStyleLbl="parChTrans1D2" presStyleIdx="3" presStyleCnt="6"/>
      <dgm:spPr/>
      <dgm:t>
        <a:bodyPr/>
        <a:lstStyle/>
        <a:p>
          <a:endParaRPr lang="hu-HU"/>
        </a:p>
      </dgm:t>
    </dgm:pt>
    <dgm:pt modelId="{24224540-4F02-4D1F-8BAC-AF0DD18A3922}" type="pres">
      <dgm:prSet presAssocID="{06C3E4C0-249E-4ED1-8F91-C0635F03FE34}" presName="text0" presStyleLbl="node1" presStyleIdx="4" presStyleCnt="7" custScaleX="125532">
        <dgm:presLayoutVars>
          <dgm:bulletEnabled val="1"/>
        </dgm:presLayoutVars>
      </dgm:prSet>
      <dgm:spPr/>
      <dgm:t>
        <a:bodyPr/>
        <a:lstStyle/>
        <a:p>
          <a:endParaRPr lang="hu-HU"/>
        </a:p>
      </dgm:t>
    </dgm:pt>
    <dgm:pt modelId="{373EB421-505F-445A-B7C6-3EC0FB620D41}" type="pres">
      <dgm:prSet presAssocID="{87C12385-68D7-4A30-9757-35F83EB6357D}" presName="Name56" presStyleLbl="parChTrans1D2" presStyleIdx="4" presStyleCnt="6"/>
      <dgm:spPr/>
      <dgm:t>
        <a:bodyPr/>
        <a:lstStyle/>
        <a:p>
          <a:endParaRPr lang="hu-HU"/>
        </a:p>
      </dgm:t>
    </dgm:pt>
    <dgm:pt modelId="{0CCE75DB-D638-4FF3-97D1-B48FB98A992E}" type="pres">
      <dgm:prSet presAssocID="{A39BF0B8-7FC0-458B-B97B-F520B94C3A05}" presName="text0" presStyleLbl="node1" presStyleIdx="5" presStyleCnt="7" custScaleX="134781">
        <dgm:presLayoutVars>
          <dgm:bulletEnabled val="1"/>
        </dgm:presLayoutVars>
      </dgm:prSet>
      <dgm:spPr/>
      <dgm:t>
        <a:bodyPr/>
        <a:lstStyle/>
        <a:p>
          <a:endParaRPr lang="hu-HU"/>
        </a:p>
      </dgm:t>
    </dgm:pt>
    <dgm:pt modelId="{88AB9E48-BAB1-45E2-B7CA-84C4A084993C}" type="pres">
      <dgm:prSet presAssocID="{9D95981B-3E58-4FFE-92F8-0528D7488503}" presName="Name56" presStyleLbl="parChTrans1D2" presStyleIdx="5" presStyleCnt="6"/>
      <dgm:spPr/>
      <dgm:t>
        <a:bodyPr/>
        <a:lstStyle/>
        <a:p>
          <a:endParaRPr lang="hu-HU"/>
        </a:p>
      </dgm:t>
    </dgm:pt>
    <dgm:pt modelId="{012357E7-093D-40D8-B58D-621CEAE0EACE}" type="pres">
      <dgm:prSet presAssocID="{DD9D6631-269B-48FF-A276-73F8ECB2915D}" presName="text0" presStyleLbl="node1" presStyleIdx="6" presStyleCnt="7" custScaleX="147674">
        <dgm:presLayoutVars>
          <dgm:bulletEnabled val="1"/>
        </dgm:presLayoutVars>
      </dgm:prSet>
      <dgm:spPr/>
      <dgm:t>
        <a:bodyPr/>
        <a:lstStyle/>
        <a:p>
          <a:endParaRPr lang="hu-HU"/>
        </a:p>
      </dgm:t>
    </dgm:pt>
  </dgm:ptLst>
  <dgm:cxnLst>
    <dgm:cxn modelId="{C6AA297F-56FB-4CF2-B0E2-3B1C0A860694}" type="presOf" srcId="{06C3E4C0-249E-4ED1-8F91-C0635F03FE34}" destId="{24224540-4F02-4D1F-8BAC-AF0DD18A3922}" srcOrd="0" destOrd="0" presId="urn:microsoft.com/office/officeart/2008/layout/RadialCluster"/>
    <dgm:cxn modelId="{FDDB620C-783E-43E4-9179-B2D0DE7252B4}" type="presOf" srcId="{BF4D74C4-516B-4D68-8D02-6021916FE924}" destId="{8A75495B-D9A8-4243-A632-5E42BEEF80A7}" srcOrd="0" destOrd="0" presId="urn:microsoft.com/office/officeart/2008/layout/RadialCluster"/>
    <dgm:cxn modelId="{8A59C1C1-F067-42C0-BBD2-F2ECC9394AAA}" type="presOf" srcId="{DD9D6631-269B-48FF-A276-73F8ECB2915D}" destId="{012357E7-093D-40D8-B58D-621CEAE0EACE}" srcOrd="0" destOrd="0" presId="urn:microsoft.com/office/officeart/2008/layout/RadialCluster"/>
    <dgm:cxn modelId="{02A13F13-7D5E-4153-9641-5CEC61EFE9EF}" type="presOf" srcId="{87C12385-68D7-4A30-9757-35F83EB6357D}" destId="{373EB421-505F-445A-B7C6-3EC0FB620D41}" srcOrd="0" destOrd="0" presId="urn:microsoft.com/office/officeart/2008/layout/RadialCluster"/>
    <dgm:cxn modelId="{6FAC6952-D0DE-4A7C-8A65-3883648B3D60}" type="presOf" srcId="{3424C5C3-33BA-457B-B29B-55A89C2A6AA4}" destId="{2654148A-3D04-4393-9F52-98C7B3B46C39}" srcOrd="0" destOrd="0" presId="urn:microsoft.com/office/officeart/2008/layout/RadialCluster"/>
    <dgm:cxn modelId="{A4A670F3-0D75-4205-A9E2-05E34C382EB9}" srcId="{2210F88F-BD57-48C1-A3EA-24C919C8DCD3}" destId="{06C3E4C0-249E-4ED1-8F91-C0635F03FE34}" srcOrd="3" destOrd="0" parTransId="{A282F72A-2FB4-435B-A992-9EDCC96E728E}" sibTransId="{2D174308-DF76-41CA-B1CD-13E947BA6E83}"/>
    <dgm:cxn modelId="{63B699D9-C430-469E-A65A-C158D78D4CDB}" type="presOf" srcId="{A282F72A-2FB4-435B-A992-9EDCC96E728E}" destId="{82F4C82F-D4B6-4AC1-A4C9-3EAC4B7EEB4C}" srcOrd="0" destOrd="0" presId="urn:microsoft.com/office/officeart/2008/layout/RadialCluster"/>
    <dgm:cxn modelId="{682CE0DD-5695-4A5E-992C-2C01ADE28B83}" type="presOf" srcId="{19EAA51D-BA55-400B-816E-C458D9EC83DA}" destId="{5706401B-6D2D-47CE-B447-5AD048150ABD}" srcOrd="0" destOrd="0" presId="urn:microsoft.com/office/officeart/2008/layout/RadialCluster"/>
    <dgm:cxn modelId="{655CFB11-9FA5-4379-9026-045B2E39E4D6}" type="presOf" srcId="{65FC157A-0D17-4D29-B2DC-3E2DA1D577C5}" destId="{DBDE1D9C-3C84-47C1-AAB9-01EFE6BA2DAD}" srcOrd="0" destOrd="0" presId="urn:microsoft.com/office/officeart/2008/layout/RadialCluster"/>
    <dgm:cxn modelId="{8C96BE95-81C6-4E01-845B-F9BF6DD50081}" srcId="{64048063-E7C1-46AF-8662-4F09AFEC0F40}" destId="{2210F88F-BD57-48C1-A3EA-24C919C8DCD3}" srcOrd="0" destOrd="0" parTransId="{4AA00B31-A562-49CF-B377-C3E398CA5015}" sibTransId="{2A75A0FA-AB8D-4C7E-AECA-858D6C7C9564}"/>
    <dgm:cxn modelId="{9B2CC00A-3AE0-4658-8BEA-B4B4182F627F}" type="presOf" srcId="{64048063-E7C1-46AF-8662-4F09AFEC0F40}" destId="{29FD5376-0307-4996-ABF1-E56880FE188D}" srcOrd="0" destOrd="0" presId="urn:microsoft.com/office/officeart/2008/layout/RadialCluster"/>
    <dgm:cxn modelId="{854E0E1F-2F16-4A57-B202-4FBC148068FC}" type="presOf" srcId="{CF74AE07-564F-44DC-8F77-854259A27F81}" destId="{23A24CBA-E7D5-4506-90A1-063BA401366D}" srcOrd="0" destOrd="0" presId="urn:microsoft.com/office/officeart/2008/layout/RadialCluster"/>
    <dgm:cxn modelId="{E43D1AC3-4ED6-4463-9361-D52F47DF9BE0}" type="presOf" srcId="{9D95981B-3E58-4FFE-92F8-0528D7488503}" destId="{88AB9E48-BAB1-45E2-B7CA-84C4A084993C}" srcOrd="0" destOrd="0" presId="urn:microsoft.com/office/officeart/2008/layout/RadialCluster"/>
    <dgm:cxn modelId="{EADD780A-33FE-4DA9-ACBB-CCEC84724BA5}" srcId="{2210F88F-BD57-48C1-A3EA-24C919C8DCD3}" destId="{3424C5C3-33BA-457B-B29B-55A89C2A6AA4}" srcOrd="1" destOrd="0" parTransId="{19EAA51D-BA55-400B-816E-C458D9EC83DA}" sibTransId="{3E9C34D4-0770-4D38-9D5E-725BFBFE1DBE}"/>
    <dgm:cxn modelId="{D40BD1FA-22C1-4699-95E9-3C6B2FE27144}" type="presOf" srcId="{FF2D0473-146D-4F66-8299-2B370C2351B0}" destId="{8C5264CE-95F2-4FD0-A007-BD1EB9AA2BDB}" srcOrd="0" destOrd="0" presId="urn:microsoft.com/office/officeart/2008/layout/RadialCluster"/>
    <dgm:cxn modelId="{8FB2B304-C8EF-4FEC-B271-8237749BEBDD}" type="presOf" srcId="{A39BF0B8-7FC0-458B-B97B-F520B94C3A05}" destId="{0CCE75DB-D638-4FF3-97D1-B48FB98A992E}" srcOrd="0" destOrd="0" presId="urn:microsoft.com/office/officeart/2008/layout/RadialCluster"/>
    <dgm:cxn modelId="{73B541BD-91D5-4C84-90E4-A5ED8C2E431D}" type="presOf" srcId="{2210F88F-BD57-48C1-A3EA-24C919C8DCD3}" destId="{2F9115E8-3795-4757-A62C-A91DEAB093A8}" srcOrd="0" destOrd="0" presId="urn:microsoft.com/office/officeart/2008/layout/RadialCluster"/>
    <dgm:cxn modelId="{C26EFA10-C087-42CA-9ACF-DD9B94E008C3}" srcId="{2210F88F-BD57-48C1-A3EA-24C919C8DCD3}" destId="{A39BF0B8-7FC0-458B-B97B-F520B94C3A05}" srcOrd="4" destOrd="0" parTransId="{87C12385-68D7-4A30-9757-35F83EB6357D}" sibTransId="{85F72F77-C232-45B0-925D-9878FBB8D960}"/>
    <dgm:cxn modelId="{1C307D15-83E8-47F1-9941-4B7E79CD146F}" srcId="{2210F88F-BD57-48C1-A3EA-24C919C8DCD3}" destId="{FF2D0473-146D-4F66-8299-2B370C2351B0}" srcOrd="2" destOrd="0" parTransId="{65FC157A-0D17-4D29-B2DC-3E2DA1D577C5}" sibTransId="{2D5CA7A9-85E1-41A6-BCD5-4265400D8844}"/>
    <dgm:cxn modelId="{5BF780D1-D010-4B4E-9C0F-F48DA40A9D7E}" srcId="{2210F88F-BD57-48C1-A3EA-24C919C8DCD3}" destId="{DD9D6631-269B-48FF-A276-73F8ECB2915D}" srcOrd="5" destOrd="0" parTransId="{9D95981B-3E58-4FFE-92F8-0528D7488503}" sibTransId="{2F70F2B2-2D77-4D2D-8A28-755532471CBF}"/>
    <dgm:cxn modelId="{C43D4830-6CB7-4701-AE30-86833A5C1D28}" srcId="{2210F88F-BD57-48C1-A3EA-24C919C8DCD3}" destId="{BF4D74C4-516B-4D68-8D02-6021916FE924}" srcOrd="0" destOrd="0" parTransId="{CF74AE07-564F-44DC-8F77-854259A27F81}" sibTransId="{4888F500-5BE1-438E-AE04-04201C59DAD4}"/>
    <dgm:cxn modelId="{034411FA-E418-4323-990D-64227334FD85}" type="presParOf" srcId="{29FD5376-0307-4996-ABF1-E56880FE188D}" destId="{804D77D3-069D-4A06-95C4-7D40A9D5D631}" srcOrd="0" destOrd="0" presId="urn:microsoft.com/office/officeart/2008/layout/RadialCluster"/>
    <dgm:cxn modelId="{7DFB2AB1-FD9F-4DEF-AAA4-A9AC69B6B67D}" type="presParOf" srcId="{804D77D3-069D-4A06-95C4-7D40A9D5D631}" destId="{2F9115E8-3795-4757-A62C-A91DEAB093A8}" srcOrd="0" destOrd="0" presId="urn:microsoft.com/office/officeart/2008/layout/RadialCluster"/>
    <dgm:cxn modelId="{2AE00014-6F6C-4411-B753-3618AA233638}" type="presParOf" srcId="{804D77D3-069D-4A06-95C4-7D40A9D5D631}" destId="{23A24CBA-E7D5-4506-90A1-063BA401366D}" srcOrd="1" destOrd="0" presId="urn:microsoft.com/office/officeart/2008/layout/RadialCluster"/>
    <dgm:cxn modelId="{384DA575-BCBD-4D56-8D9C-19D8F568B2A1}" type="presParOf" srcId="{804D77D3-069D-4A06-95C4-7D40A9D5D631}" destId="{8A75495B-D9A8-4243-A632-5E42BEEF80A7}" srcOrd="2" destOrd="0" presId="urn:microsoft.com/office/officeart/2008/layout/RadialCluster"/>
    <dgm:cxn modelId="{AA71AE34-9605-461B-960E-682F2EAF8475}" type="presParOf" srcId="{804D77D3-069D-4A06-95C4-7D40A9D5D631}" destId="{5706401B-6D2D-47CE-B447-5AD048150ABD}" srcOrd="3" destOrd="0" presId="urn:microsoft.com/office/officeart/2008/layout/RadialCluster"/>
    <dgm:cxn modelId="{01407E5B-7D19-4BDD-B0A9-E24534CDCBC0}" type="presParOf" srcId="{804D77D3-069D-4A06-95C4-7D40A9D5D631}" destId="{2654148A-3D04-4393-9F52-98C7B3B46C39}" srcOrd="4" destOrd="0" presId="urn:microsoft.com/office/officeart/2008/layout/RadialCluster"/>
    <dgm:cxn modelId="{F3FDC9BD-A6A3-4890-B1CF-2C94D57030C4}" type="presParOf" srcId="{804D77D3-069D-4A06-95C4-7D40A9D5D631}" destId="{DBDE1D9C-3C84-47C1-AAB9-01EFE6BA2DAD}" srcOrd="5" destOrd="0" presId="urn:microsoft.com/office/officeart/2008/layout/RadialCluster"/>
    <dgm:cxn modelId="{B82427CC-E5CF-4B71-A962-972F1A946127}" type="presParOf" srcId="{804D77D3-069D-4A06-95C4-7D40A9D5D631}" destId="{8C5264CE-95F2-4FD0-A007-BD1EB9AA2BDB}" srcOrd="6" destOrd="0" presId="urn:microsoft.com/office/officeart/2008/layout/RadialCluster"/>
    <dgm:cxn modelId="{86F760D7-25B6-408E-8066-C13821E261EF}" type="presParOf" srcId="{804D77D3-069D-4A06-95C4-7D40A9D5D631}" destId="{82F4C82F-D4B6-4AC1-A4C9-3EAC4B7EEB4C}" srcOrd="7" destOrd="0" presId="urn:microsoft.com/office/officeart/2008/layout/RadialCluster"/>
    <dgm:cxn modelId="{F7207206-09E7-4990-8A0C-2407842592AA}" type="presParOf" srcId="{804D77D3-069D-4A06-95C4-7D40A9D5D631}" destId="{24224540-4F02-4D1F-8BAC-AF0DD18A3922}" srcOrd="8" destOrd="0" presId="urn:microsoft.com/office/officeart/2008/layout/RadialCluster"/>
    <dgm:cxn modelId="{0A62FAD5-3FA4-4B1B-9E09-C8C0486A2EE5}" type="presParOf" srcId="{804D77D3-069D-4A06-95C4-7D40A9D5D631}" destId="{373EB421-505F-445A-B7C6-3EC0FB620D41}" srcOrd="9" destOrd="0" presId="urn:microsoft.com/office/officeart/2008/layout/RadialCluster"/>
    <dgm:cxn modelId="{F49DBC78-1595-430D-8293-F063DE720003}" type="presParOf" srcId="{804D77D3-069D-4A06-95C4-7D40A9D5D631}" destId="{0CCE75DB-D638-4FF3-97D1-B48FB98A992E}" srcOrd="10" destOrd="0" presId="urn:microsoft.com/office/officeart/2008/layout/RadialCluster"/>
    <dgm:cxn modelId="{709A2B54-C21F-494D-AA40-9EE48699CC3F}" type="presParOf" srcId="{804D77D3-069D-4A06-95C4-7D40A9D5D631}" destId="{88AB9E48-BAB1-45E2-B7CA-84C4A084993C}" srcOrd="11" destOrd="0" presId="urn:microsoft.com/office/officeart/2008/layout/RadialCluster"/>
    <dgm:cxn modelId="{C51CAB12-CFDB-4046-A7D6-A12B87028A4D}" type="presParOf" srcId="{804D77D3-069D-4A06-95C4-7D40A9D5D631}" destId="{012357E7-093D-40D8-B58D-621CEAE0EACE}" srcOrd="12"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048063-E7C1-46AF-8662-4F09AFEC0F40}"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GB"/>
        </a:p>
      </dgm:t>
    </dgm:pt>
    <dgm:pt modelId="{2210F88F-BD57-48C1-A3EA-24C919C8DCD3}">
      <dgm:prSet phldrT="[Text]" custT="1"/>
      <dgm:spPr>
        <a:noFill/>
        <a:ln w="28575">
          <a:solidFill>
            <a:schemeClr val="bg1"/>
          </a:solidFill>
        </a:ln>
      </dgm:spPr>
      <dgm:t>
        <a:bodyPr/>
        <a:lstStyle/>
        <a:p>
          <a:r>
            <a:rPr lang="en-GB" sz="1500" dirty="0">
              <a:solidFill>
                <a:schemeClr val="bg1"/>
              </a:solidFill>
            </a:rPr>
            <a:t>Great tasting low or no alcohol beer</a:t>
          </a:r>
        </a:p>
      </dgm:t>
    </dgm:pt>
    <dgm:pt modelId="{4AA00B31-A562-49CF-B377-C3E398CA5015}" type="parTrans" cxnId="{8C96BE95-81C6-4E01-845B-F9BF6DD50081}">
      <dgm:prSet/>
      <dgm:spPr/>
      <dgm:t>
        <a:bodyPr/>
        <a:lstStyle/>
        <a:p>
          <a:endParaRPr lang="en-GB" sz="1500"/>
        </a:p>
      </dgm:t>
    </dgm:pt>
    <dgm:pt modelId="{2A75A0FA-AB8D-4C7E-AECA-858D6C7C9564}" type="sibTrans" cxnId="{8C96BE95-81C6-4E01-845B-F9BF6DD50081}">
      <dgm:prSet/>
      <dgm:spPr/>
      <dgm:t>
        <a:bodyPr/>
        <a:lstStyle/>
        <a:p>
          <a:endParaRPr lang="en-GB" sz="1500"/>
        </a:p>
      </dgm:t>
    </dgm:pt>
    <dgm:pt modelId="{BF4D74C4-516B-4D68-8D02-6021916FE924}">
      <dgm:prSet phldrT="[Text]" custT="1"/>
      <dgm:spPr>
        <a:noFill/>
        <a:ln w="28575">
          <a:solidFill>
            <a:schemeClr val="bg1"/>
          </a:solidFill>
        </a:ln>
      </dgm:spPr>
      <dgm:t>
        <a:bodyPr/>
        <a:lstStyle/>
        <a:p>
          <a:r>
            <a:rPr lang="en-GB" sz="1500" dirty="0">
              <a:solidFill>
                <a:schemeClr val="bg1"/>
              </a:solidFill>
            </a:rPr>
            <a:t>Wort Production and design</a:t>
          </a:r>
        </a:p>
      </dgm:t>
    </dgm:pt>
    <dgm:pt modelId="{CF74AE07-564F-44DC-8F77-854259A27F81}" type="parTrans" cxnId="{C43D4830-6CB7-4701-AE30-86833A5C1D28}">
      <dgm:prSet/>
      <dgm:spPr/>
      <dgm:t>
        <a:bodyPr/>
        <a:lstStyle/>
        <a:p>
          <a:endParaRPr lang="en-GB" sz="1500"/>
        </a:p>
      </dgm:t>
    </dgm:pt>
    <dgm:pt modelId="{4888F500-5BE1-438E-AE04-04201C59DAD4}" type="sibTrans" cxnId="{C43D4830-6CB7-4701-AE30-86833A5C1D28}">
      <dgm:prSet/>
      <dgm:spPr/>
      <dgm:t>
        <a:bodyPr/>
        <a:lstStyle/>
        <a:p>
          <a:endParaRPr lang="en-GB" sz="1500"/>
        </a:p>
      </dgm:t>
    </dgm:pt>
    <dgm:pt modelId="{3424C5C3-33BA-457B-B29B-55A89C2A6AA4}">
      <dgm:prSet phldrT="[Text]" custT="1"/>
      <dgm:spPr>
        <a:noFill/>
        <a:ln w="28575">
          <a:solidFill>
            <a:schemeClr val="bg1"/>
          </a:solidFill>
        </a:ln>
      </dgm:spPr>
      <dgm:t>
        <a:bodyPr/>
        <a:lstStyle/>
        <a:p>
          <a:r>
            <a:rPr lang="en-GB" sz="1500" dirty="0">
              <a:solidFill>
                <a:schemeClr val="bg1"/>
              </a:solidFill>
            </a:rPr>
            <a:t>Fermentation Method</a:t>
          </a:r>
        </a:p>
      </dgm:t>
    </dgm:pt>
    <dgm:pt modelId="{19EAA51D-BA55-400B-816E-C458D9EC83DA}" type="parTrans" cxnId="{EADD780A-33FE-4DA9-ACBB-CCEC84724BA5}">
      <dgm:prSet/>
      <dgm:spPr/>
      <dgm:t>
        <a:bodyPr/>
        <a:lstStyle/>
        <a:p>
          <a:endParaRPr lang="en-GB" sz="1500"/>
        </a:p>
      </dgm:t>
    </dgm:pt>
    <dgm:pt modelId="{3E9C34D4-0770-4D38-9D5E-725BFBFE1DBE}" type="sibTrans" cxnId="{EADD780A-33FE-4DA9-ACBB-CCEC84724BA5}">
      <dgm:prSet/>
      <dgm:spPr/>
      <dgm:t>
        <a:bodyPr/>
        <a:lstStyle/>
        <a:p>
          <a:endParaRPr lang="en-GB" sz="1500"/>
        </a:p>
      </dgm:t>
    </dgm:pt>
    <dgm:pt modelId="{FF2D0473-146D-4F66-8299-2B370C2351B0}">
      <dgm:prSet phldrT="[Text]" custT="1"/>
      <dgm:spPr>
        <a:noFill/>
        <a:ln w="28575">
          <a:solidFill>
            <a:schemeClr val="bg1"/>
          </a:solidFill>
        </a:ln>
      </dgm:spPr>
      <dgm:t>
        <a:bodyPr/>
        <a:lstStyle/>
        <a:p>
          <a:r>
            <a:rPr lang="en-GB" sz="1500" dirty="0">
              <a:solidFill>
                <a:schemeClr val="bg1"/>
              </a:solidFill>
            </a:rPr>
            <a:t>Choice of Organism</a:t>
          </a:r>
        </a:p>
      </dgm:t>
    </dgm:pt>
    <dgm:pt modelId="{65FC157A-0D17-4D29-B2DC-3E2DA1D577C5}" type="parTrans" cxnId="{1C307D15-83E8-47F1-9941-4B7E79CD146F}">
      <dgm:prSet/>
      <dgm:spPr/>
      <dgm:t>
        <a:bodyPr/>
        <a:lstStyle/>
        <a:p>
          <a:endParaRPr lang="en-GB" sz="1500"/>
        </a:p>
      </dgm:t>
    </dgm:pt>
    <dgm:pt modelId="{2D5CA7A9-85E1-41A6-BCD5-4265400D8844}" type="sibTrans" cxnId="{1C307D15-83E8-47F1-9941-4B7E79CD146F}">
      <dgm:prSet/>
      <dgm:spPr/>
      <dgm:t>
        <a:bodyPr/>
        <a:lstStyle/>
        <a:p>
          <a:endParaRPr lang="en-GB" sz="1500"/>
        </a:p>
      </dgm:t>
    </dgm:pt>
    <dgm:pt modelId="{06C3E4C0-249E-4ED1-8F91-C0635F03FE34}">
      <dgm:prSet phldrT="[Text]" custT="1"/>
      <dgm:spPr>
        <a:noFill/>
        <a:ln w="28575">
          <a:solidFill>
            <a:schemeClr val="bg1"/>
          </a:solidFill>
        </a:ln>
      </dgm:spPr>
      <dgm:t>
        <a:bodyPr/>
        <a:lstStyle/>
        <a:p>
          <a:r>
            <a:rPr lang="en-GB" sz="1500" dirty="0">
              <a:solidFill>
                <a:schemeClr val="bg1"/>
              </a:solidFill>
            </a:rPr>
            <a:t>Alcohol removal or dilution</a:t>
          </a:r>
        </a:p>
      </dgm:t>
    </dgm:pt>
    <dgm:pt modelId="{A282F72A-2FB4-435B-A992-9EDCC96E728E}" type="parTrans" cxnId="{A4A670F3-0D75-4205-A9E2-05E34C382EB9}">
      <dgm:prSet/>
      <dgm:spPr/>
      <dgm:t>
        <a:bodyPr/>
        <a:lstStyle/>
        <a:p>
          <a:endParaRPr lang="en-GB" sz="1500"/>
        </a:p>
      </dgm:t>
    </dgm:pt>
    <dgm:pt modelId="{2D174308-DF76-41CA-B1CD-13E947BA6E83}" type="sibTrans" cxnId="{A4A670F3-0D75-4205-A9E2-05E34C382EB9}">
      <dgm:prSet/>
      <dgm:spPr/>
      <dgm:t>
        <a:bodyPr/>
        <a:lstStyle/>
        <a:p>
          <a:endParaRPr lang="en-GB" sz="1500"/>
        </a:p>
      </dgm:t>
    </dgm:pt>
    <dgm:pt modelId="{A39BF0B8-7FC0-458B-B97B-F520B94C3A05}">
      <dgm:prSet phldrT="[Text]" custT="1"/>
      <dgm:spPr>
        <a:noFill/>
        <a:ln w="28575">
          <a:solidFill>
            <a:schemeClr val="bg1"/>
          </a:solidFill>
        </a:ln>
      </dgm:spPr>
      <dgm:t>
        <a:bodyPr/>
        <a:lstStyle/>
        <a:p>
          <a:r>
            <a:rPr lang="en-GB" sz="1500" dirty="0">
              <a:solidFill>
                <a:srgbClr val="FFFF00"/>
              </a:solidFill>
            </a:rPr>
            <a:t>pH correction</a:t>
          </a:r>
        </a:p>
      </dgm:t>
    </dgm:pt>
    <dgm:pt modelId="{87C12385-68D7-4A30-9757-35F83EB6357D}" type="parTrans" cxnId="{C26EFA10-C087-42CA-9ACF-DD9B94E008C3}">
      <dgm:prSet/>
      <dgm:spPr/>
      <dgm:t>
        <a:bodyPr/>
        <a:lstStyle/>
        <a:p>
          <a:endParaRPr lang="en-GB" sz="1500"/>
        </a:p>
      </dgm:t>
    </dgm:pt>
    <dgm:pt modelId="{85F72F77-C232-45B0-925D-9878FBB8D960}" type="sibTrans" cxnId="{C26EFA10-C087-42CA-9ACF-DD9B94E008C3}">
      <dgm:prSet/>
      <dgm:spPr/>
      <dgm:t>
        <a:bodyPr/>
        <a:lstStyle/>
        <a:p>
          <a:endParaRPr lang="en-GB" sz="1500"/>
        </a:p>
      </dgm:t>
    </dgm:pt>
    <dgm:pt modelId="{DD9D6631-269B-48FF-A276-73F8ECB2915D}">
      <dgm:prSet phldrT="[Text]" custT="1"/>
      <dgm:spPr>
        <a:noFill/>
        <a:ln w="28575">
          <a:solidFill>
            <a:schemeClr val="bg1"/>
          </a:solidFill>
        </a:ln>
      </dgm:spPr>
      <dgm:t>
        <a:bodyPr/>
        <a:lstStyle/>
        <a:p>
          <a:r>
            <a:rPr lang="en-GB" sz="1500" dirty="0">
              <a:solidFill>
                <a:schemeClr val="bg1"/>
              </a:solidFill>
            </a:rPr>
            <a:t>Stabilisation</a:t>
          </a:r>
        </a:p>
      </dgm:t>
    </dgm:pt>
    <dgm:pt modelId="{9D95981B-3E58-4FFE-92F8-0528D7488503}" type="parTrans" cxnId="{5BF780D1-D010-4B4E-9C0F-F48DA40A9D7E}">
      <dgm:prSet/>
      <dgm:spPr/>
      <dgm:t>
        <a:bodyPr/>
        <a:lstStyle/>
        <a:p>
          <a:endParaRPr lang="en-GB" sz="1500"/>
        </a:p>
      </dgm:t>
    </dgm:pt>
    <dgm:pt modelId="{2F70F2B2-2D77-4D2D-8A28-755532471CBF}" type="sibTrans" cxnId="{5BF780D1-D010-4B4E-9C0F-F48DA40A9D7E}">
      <dgm:prSet/>
      <dgm:spPr/>
      <dgm:t>
        <a:bodyPr/>
        <a:lstStyle/>
        <a:p>
          <a:endParaRPr lang="en-GB" sz="1500"/>
        </a:p>
      </dgm:t>
    </dgm:pt>
    <dgm:pt modelId="{29FD5376-0307-4996-ABF1-E56880FE188D}" type="pres">
      <dgm:prSet presAssocID="{64048063-E7C1-46AF-8662-4F09AFEC0F40}" presName="Name0" presStyleCnt="0">
        <dgm:presLayoutVars>
          <dgm:chMax val="1"/>
          <dgm:chPref val="1"/>
          <dgm:dir/>
          <dgm:animOne val="branch"/>
          <dgm:animLvl val="lvl"/>
        </dgm:presLayoutVars>
      </dgm:prSet>
      <dgm:spPr/>
      <dgm:t>
        <a:bodyPr/>
        <a:lstStyle/>
        <a:p>
          <a:endParaRPr lang="hu-HU"/>
        </a:p>
      </dgm:t>
    </dgm:pt>
    <dgm:pt modelId="{804D77D3-069D-4A06-95C4-7D40A9D5D631}" type="pres">
      <dgm:prSet presAssocID="{2210F88F-BD57-48C1-A3EA-24C919C8DCD3}" presName="singleCycle" presStyleCnt="0"/>
      <dgm:spPr/>
    </dgm:pt>
    <dgm:pt modelId="{2F9115E8-3795-4757-A62C-A91DEAB093A8}" type="pres">
      <dgm:prSet presAssocID="{2210F88F-BD57-48C1-A3EA-24C919C8DCD3}" presName="singleCenter" presStyleLbl="node1" presStyleIdx="0" presStyleCnt="7">
        <dgm:presLayoutVars>
          <dgm:chMax val="7"/>
          <dgm:chPref val="7"/>
        </dgm:presLayoutVars>
      </dgm:prSet>
      <dgm:spPr/>
      <dgm:t>
        <a:bodyPr/>
        <a:lstStyle/>
        <a:p>
          <a:endParaRPr lang="hu-HU"/>
        </a:p>
      </dgm:t>
    </dgm:pt>
    <dgm:pt modelId="{23A24CBA-E7D5-4506-90A1-063BA401366D}" type="pres">
      <dgm:prSet presAssocID="{CF74AE07-564F-44DC-8F77-854259A27F81}" presName="Name56" presStyleLbl="parChTrans1D2" presStyleIdx="0" presStyleCnt="6"/>
      <dgm:spPr/>
      <dgm:t>
        <a:bodyPr/>
        <a:lstStyle/>
        <a:p>
          <a:endParaRPr lang="hu-HU"/>
        </a:p>
      </dgm:t>
    </dgm:pt>
    <dgm:pt modelId="{8A75495B-D9A8-4243-A632-5E42BEEF80A7}" type="pres">
      <dgm:prSet presAssocID="{BF4D74C4-516B-4D68-8D02-6021916FE924}" presName="text0" presStyleLbl="node1" presStyleIdx="1" presStyleCnt="7" custScaleX="133026">
        <dgm:presLayoutVars>
          <dgm:bulletEnabled val="1"/>
        </dgm:presLayoutVars>
      </dgm:prSet>
      <dgm:spPr/>
      <dgm:t>
        <a:bodyPr/>
        <a:lstStyle/>
        <a:p>
          <a:endParaRPr lang="hu-HU"/>
        </a:p>
      </dgm:t>
    </dgm:pt>
    <dgm:pt modelId="{5706401B-6D2D-47CE-B447-5AD048150ABD}" type="pres">
      <dgm:prSet presAssocID="{19EAA51D-BA55-400B-816E-C458D9EC83DA}" presName="Name56" presStyleLbl="parChTrans1D2" presStyleIdx="1" presStyleCnt="6"/>
      <dgm:spPr/>
      <dgm:t>
        <a:bodyPr/>
        <a:lstStyle/>
        <a:p>
          <a:endParaRPr lang="hu-HU"/>
        </a:p>
      </dgm:t>
    </dgm:pt>
    <dgm:pt modelId="{2654148A-3D04-4393-9F52-98C7B3B46C39}" type="pres">
      <dgm:prSet presAssocID="{3424C5C3-33BA-457B-B29B-55A89C2A6AA4}" presName="text0" presStyleLbl="node1" presStyleIdx="2" presStyleCnt="7" custScaleX="162522" custScaleY="130488" custRadScaleRad="100244" custRadScaleInc="-803">
        <dgm:presLayoutVars>
          <dgm:bulletEnabled val="1"/>
        </dgm:presLayoutVars>
      </dgm:prSet>
      <dgm:spPr/>
      <dgm:t>
        <a:bodyPr/>
        <a:lstStyle/>
        <a:p>
          <a:endParaRPr lang="hu-HU"/>
        </a:p>
      </dgm:t>
    </dgm:pt>
    <dgm:pt modelId="{DBDE1D9C-3C84-47C1-AAB9-01EFE6BA2DAD}" type="pres">
      <dgm:prSet presAssocID="{65FC157A-0D17-4D29-B2DC-3E2DA1D577C5}" presName="Name56" presStyleLbl="parChTrans1D2" presStyleIdx="2" presStyleCnt="6"/>
      <dgm:spPr/>
      <dgm:t>
        <a:bodyPr/>
        <a:lstStyle/>
        <a:p>
          <a:endParaRPr lang="hu-HU"/>
        </a:p>
      </dgm:t>
    </dgm:pt>
    <dgm:pt modelId="{8C5264CE-95F2-4FD0-A007-BD1EB9AA2BDB}" type="pres">
      <dgm:prSet presAssocID="{FF2D0473-146D-4F66-8299-2B370C2351B0}" presName="text0" presStyleLbl="node1" presStyleIdx="3" presStyleCnt="7" custScaleX="155254" custRadScaleRad="100244" custRadScaleInc="803">
        <dgm:presLayoutVars>
          <dgm:bulletEnabled val="1"/>
        </dgm:presLayoutVars>
      </dgm:prSet>
      <dgm:spPr/>
      <dgm:t>
        <a:bodyPr/>
        <a:lstStyle/>
        <a:p>
          <a:endParaRPr lang="hu-HU"/>
        </a:p>
      </dgm:t>
    </dgm:pt>
    <dgm:pt modelId="{82F4C82F-D4B6-4AC1-A4C9-3EAC4B7EEB4C}" type="pres">
      <dgm:prSet presAssocID="{A282F72A-2FB4-435B-A992-9EDCC96E728E}" presName="Name56" presStyleLbl="parChTrans1D2" presStyleIdx="3" presStyleCnt="6"/>
      <dgm:spPr/>
      <dgm:t>
        <a:bodyPr/>
        <a:lstStyle/>
        <a:p>
          <a:endParaRPr lang="hu-HU"/>
        </a:p>
      </dgm:t>
    </dgm:pt>
    <dgm:pt modelId="{24224540-4F02-4D1F-8BAC-AF0DD18A3922}" type="pres">
      <dgm:prSet presAssocID="{06C3E4C0-249E-4ED1-8F91-C0635F03FE34}" presName="text0" presStyleLbl="node1" presStyleIdx="4" presStyleCnt="7" custScaleX="125532">
        <dgm:presLayoutVars>
          <dgm:bulletEnabled val="1"/>
        </dgm:presLayoutVars>
      </dgm:prSet>
      <dgm:spPr/>
      <dgm:t>
        <a:bodyPr/>
        <a:lstStyle/>
        <a:p>
          <a:endParaRPr lang="hu-HU"/>
        </a:p>
      </dgm:t>
    </dgm:pt>
    <dgm:pt modelId="{373EB421-505F-445A-B7C6-3EC0FB620D41}" type="pres">
      <dgm:prSet presAssocID="{87C12385-68D7-4A30-9757-35F83EB6357D}" presName="Name56" presStyleLbl="parChTrans1D2" presStyleIdx="4" presStyleCnt="6"/>
      <dgm:spPr/>
      <dgm:t>
        <a:bodyPr/>
        <a:lstStyle/>
        <a:p>
          <a:endParaRPr lang="hu-HU"/>
        </a:p>
      </dgm:t>
    </dgm:pt>
    <dgm:pt modelId="{0CCE75DB-D638-4FF3-97D1-B48FB98A992E}" type="pres">
      <dgm:prSet presAssocID="{A39BF0B8-7FC0-458B-B97B-F520B94C3A05}" presName="text0" presStyleLbl="node1" presStyleIdx="5" presStyleCnt="7" custScaleX="134781">
        <dgm:presLayoutVars>
          <dgm:bulletEnabled val="1"/>
        </dgm:presLayoutVars>
      </dgm:prSet>
      <dgm:spPr/>
      <dgm:t>
        <a:bodyPr/>
        <a:lstStyle/>
        <a:p>
          <a:endParaRPr lang="hu-HU"/>
        </a:p>
      </dgm:t>
    </dgm:pt>
    <dgm:pt modelId="{88AB9E48-BAB1-45E2-B7CA-84C4A084993C}" type="pres">
      <dgm:prSet presAssocID="{9D95981B-3E58-4FFE-92F8-0528D7488503}" presName="Name56" presStyleLbl="parChTrans1D2" presStyleIdx="5" presStyleCnt="6"/>
      <dgm:spPr/>
      <dgm:t>
        <a:bodyPr/>
        <a:lstStyle/>
        <a:p>
          <a:endParaRPr lang="hu-HU"/>
        </a:p>
      </dgm:t>
    </dgm:pt>
    <dgm:pt modelId="{012357E7-093D-40D8-B58D-621CEAE0EACE}" type="pres">
      <dgm:prSet presAssocID="{DD9D6631-269B-48FF-A276-73F8ECB2915D}" presName="text0" presStyleLbl="node1" presStyleIdx="6" presStyleCnt="7" custScaleX="147674">
        <dgm:presLayoutVars>
          <dgm:bulletEnabled val="1"/>
        </dgm:presLayoutVars>
      </dgm:prSet>
      <dgm:spPr/>
      <dgm:t>
        <a:bodyPr/>
        <a:lstStyle/>
        <a:p>
          <a:endParaRPr lang="hu-HU"/>
        </a:p>
      </dgm:t>
    </dgm:pt>
  </dgm:ptLst>
  <dgm:cxnLst>
    <dgm:cxn modelId="{C6AA297F-56FB-4CF2-B0E2-3B1C0A860694}" type="presOf" srcId="{06C3E4C0-249E-4ED1-8F91-C0635F03FE34}" destId="{24224540-4F02-4D1F-8BAC-AF0DD18A3922}" srcOrd="0" destOrd="0" presId="urn:microsoft.com/office/officeart/2008/layout/RadialCluster"/>
    <dgm:cxn modelId="{FDDB620C-783E-43E4-9179-B2D0DE7252B4}" type="presOf" srcId="{BF4D74C4-516B-4D68-8D02-6021916FE924}" destId="{8A75495B-D9A8-4243-A632-5E42BEEF80A7}" srcOrd="0" destOrd="0" presId="urn:microsoft.com/office/officeart/2008/layout/RadialCluster"/>
    <dgm:cxn modelId="{8A59C1C1-F067-42C0-BBD2-F2ECC9394AAA}" type="presOf" srcId="{DD9D6631-269B-48FF-A276-73F8ECB2915D}" destId="{012357E7-093D-40D8-B58D-621CEAE0EACE}" srcOrd="0" destOrd="0" presId="urn:microsoft.com/office/officeart/2008/layout/RadialCluster"/>
    <dgm:cxn modelId="{02A13F13-7D5E-4153-9641-5CEC61EFE9EF}" type="presOf" srcId="{87C12385-68D7-4A30-9757-35F83EB6357D}" destId="{373EB421-505F-445A-B7C6-3EC0FB620D41}" srcOrd="0" destOrd="0" presId="urn:microsoft.com/office/officeart/2008/layout/RadialCluster"/>
    <dgm:cxn modelId="{6FAC6952-D0DE-4A7C-8A65-3883648B3D60}" type="presOf" srcId="{3424C5C3-33BA-457B-B29B-55A89C2A6AA4}" destId="{2654148A-3D04-4393-9F52-98C7B3B46C39}" srcOrd="0" destOrd="0" presId="urn:microsoft.com/office/officeart/2008/layout/RadialCluster"/>
    <dgm:cxn modelId="{A4A670F3-0D75-4205-A9E2-05E34C382EB9}" srcId="{2210F88F-BD57-48C1-A3EA-24C919C8DCD3}" destId="{06C3E4C0-249E-4ED1-8F91-C0635F03FE34}" srcOrd="3" destOrd="0" parTransId="{A282F72A-2FB4-435B-A992-9EDCC96E728E}" sibTransId="{2D174308-DF76-41CA-B1CD-13E947BA6E83}"/>
    <dgm:cxn modelId="{63B699D9-C430-469E-A65A-C158D78D4CDB}" type="presOf" srcId="{A282F72A-2FB4-435B-A992-9EDCC96E728E}" destId="{82F4C82F-D4B6-4AC1-A4C9-3EAC4B7EEB4C}" srcOrd="0" destOrd="0" presId="urn:microsoft.com/office/officeart/2008/layout/RadialCluster"/>
    <dgm:cxn modelId="{682CE0DD-5695-4A5E-992C-2C01ADE28B83}" type="presOf" srcId="{19EAA51D-BA55-400B-816E-C458D9EC83DA}" destId="{5706401B-6D2D-47CE-B447-5AD048150ABD}" srcOrd="0" destOrd="0" presId="urn:microsoft.com/office/officeart/2008/layout/RadialCluster"/>
    <dgm:cxn modelId="{655CFB11-9FA5-4379-9026-045B2E39E4D6}" type="presOf" srcId="{65FC157A-0D17-4D29-B2DC-3E2DA1D577C5}" destId="{DBDE1D9C-3C84-47C1-AAB9-01EFE6BA2DAD}" srcOrd="0" destOrd="0" presId="urn:microsoft.com/office/officeart/2008/layout/RadialCluster"/>
    <dgm:cxn modelId="{8C96BE95-81C6-4E01-845B-F9BF6DD50081}" srcId="{64048063-E7C1-46AF-8662-4F09AFEC0F40}" destId="{2210F88F-BD57-48C1-A3EA-24C919C8DCD3}" srcOrd="0" destOrd="0" parTransId="{4AA00B31-A562-49CF-B377-C3E398CA5015}" sibTransId="{2A75A0FA-AB8D-4C7E-AECA-858D6C7C9564}"/>
    <dgm:cxn modelId="{9B2CC00A-3AE0-4658-8BEA-B4B4182F627F}" type="presOf" srcId="{64048063-E7C1-46AF-8662-4F09AFEC0F40}" destId="{29FD5376-0307-4996-ABF1-E56880FE188D}" srcOrd="0" destOrd="0" presId="urn:microsoft.com/office/officeart/2008/layout/RadialCluster"/>
    <dgm:cxn modelId="{854E0E1F-2F16-4A57-B202-4FBC148068FC}" type="presOf" srcId="{CF74AE07-564F-44DC-8F77-854259A27F81}" destId="{23A24CBA-E7D5-4506-90A1-063BA401366D}" srcOrd="0" destOrd="0" presId="urn:microsoft.com/office/officeart/2008/layout/RadialCluster"/>
    <dgm:cxn modelId="{E43D1AC3-4ED6-4463-9361-D52F47DF9BE0}" type="presOf" srcId="{9D95981B-3E58-4FFE-92F8-0528D7488503}" destId="{88AB9E48-BAB1-45E2-B7CA-84C4A084993C}" srcOrd="0" destOrd="0" presId="urn:microsoft.com/office/officeart/2008/layout/RadialCluster"/>
    <dgm:cxn modelId="{EADD780A-33FE-4DA9-ACBB-CCEC84724BA5}" srcId="{2210F88F-BD57-48C1-A3EA-24C919C8DCD3}" destId="{3424C5C3-33BA-457B-B29B-55A89C2A6AA4}" srcOrd="1" destOrd="0" parTransId="{19EAA51D-BA55-400B-816E-C458D9EC83DA}" sibTransId="{3E9C34D4-0770-4D38-9D5E-725BFBFE1DBE}"/>
    <dgm:cxn modelId="{D40BD1FA-22C1-4699-95E9-3C6B2FE27144}" type="presOf" srcId="{FF2D0473-146D-4F66-8299-2B370C2351B0}" destId="{8C5264CE-95F2-4FD0-A007-BD1EB9AA2BDB}" srcOrd="0" destOrd="0" presId="urn:microsoft.com/office/officeart/2008/layout/RadialCluster"/>
    <dgm:cxn modelId="{8FB2B304-C8EF-4FEC-B271-8237749BEBDD}" type="presOf" srcId="{A39BF0B8-7FC0-458B-B97B-F520B94C3A05}" destId="{0CCE75DB-D638-4FF3-97D1-B48FB98A992E}" srcOrd="0" destOrd="0" presId="urn:microsoft.com/office/officeart/2008/layout/RadialCluster"/>
    <dgm:cxn modelId="{73B541BD-91D5-4C84-90E4-A5ED8C2E431D}" type="presOf" srcId="{2210F88F-BD57-48C1-A3EA-24C919C8DCD3}" destId="{2F9115E8-3795-4757-A62C-A91DEAB093A8}" srcOrd="0" destOrd="0" presId="urn:microsoft.com/office/officeart/2008/layout/RadialCluster"/>
    <dgm:cxn modelId="{C26EFA10-C087-42CA-9ACF-DD9B94E008C3}" srcId="{2210F88F-BD57-48C1-A3EA-24C919C8DCD3}" destId="{A39BF0B8-7FC0-458B-B97B-F520B94C3A05}" srcOrd="4" destOrd="0" parTransId="{87C12385-68D7-4A30-9757-35F83EB6357D}" sibTransId="{85F72F77-C232-45B0-925D-9878FBB8D960}"/>
    <dgm:cxn modelId="{1C307D15-83E8-47F1-9941-4B7E79CD146F}" srcId="{2210F88F-BD57-48C1-A3EA-24C919C8DCD3}" destId="{FF2D0473-146D-4F66-8299-2B370C2351B0}" srcOrd="2" destOrd="0" parTransId="{65FC157A-0D17-4D29-B2DC-3E2DA1D577C5}" sibTransId="{2D5CA7A9-85E1-41A6-BCD5-4265400D8844}"/>
    <dgm:cxn modelId="{5BF780D1-D010-4B4E-9C0F-F48DA40A9D7E}" srcId="{2210F88F-BD57-48C1-A3EA-24C919C8DCD3}" destId="{DD9D6631-269B-48FF-A276-73F8ECB2915D}" srcOrd="5" destOrd="0" parTransId="{9D95981B-3E58-4FFE-92F8-0528D7488503}" sibTransId="{2F70F2B2-2D77-4D2D-8A28-755532471CBF}"/>
    <dgm:cxn modelId="{C43D4830-6CB7-4701-AE30-86833A5C1D28}" srcId="{2210F88F-BD57-48C1-A3EA-24C919C8DCD3}" destId="{BF4D74C4-516B-4D68-8D02-6021916FE924}" srcOrd="0" destOrd="0" parTransId="{CF74AE07-564F-44DC-8F77-854259A27F81}" sibTransId="{4888F500-5BE1-438E-AE04-04201C59DAD4}"/>
    <dgm:cxn modelId="{034411FA-E418-4323-990D-64227334FD85}" type="presParOf" srcId="{29FD5376-0307-4996-ABF1-E56880FE188D}" destId="{804D77D3-069D-4A06-95C4-7D40A9D5D631}" srcOrd="0" destOrd="0" presId="urn:microsoft.com/office/officeart/2008/layout/RadialCluster"/>
    <dgm:cxn modelId="{7DFB2AB1-FD9F-4DEF-AAA4-A9AC69B6B67D}" type="presParOf" srcId="{804D77D3-069D-4A06-95C4-7D40A9D5D631}" destId="{2F9115E8-3795-4757-A62C-A91DEAB093A8}" srcOrd="0" destOrd="0" presId="urn:microsoft.com/office/officeart/2008/layout/RadialCluster"/>
    <dgm:cxn modelId="{2AE00014-6F6C-4411-B753-3618AA233638}" type="presParOf" srcId="{804D77D3-069D-4A06-95C4-7D40A9D5D631}" destId="{23A24CBA-E7D5-4506-90A1-063BA401366D}" srcOrd="1" destOrd="0" presId="urn:microsoft.com/office/officeart/2008/layout/RadialCluster"/>
    <dgm:cxn modelId="{384DA575-BCBD-4D56-8D9C-19D8F568B2A1}" type="presParOf" srcId="{804D77D3-069D-4A06-95C4-7D40A9D5D631}" destId="{8A75495B-D9A8-4243-A632-5E42BEEF80A7}" srcOrd="2" destOrd="0" presId="urn:microsoft.com/office/officeart/2008/layout/RadialCluster"/>
    <dgm:cxn modelId="{AA71AE34-9605-461B-960E-682F2EAF8475}" type="presParOf" srcId="{804D77D3-069D-4A06-95C4-7D40A9D5D631}" destId="{5706401B-6D2D-47CE-B447-5AD048150ABD}" srcOrd="3" destOrd="0" presId="urn:microsoft.com/office/officeart/2008/layout/RadialCluster"/>
    <dgm:cxn modelId="{01407E5B-7D19-4BDD-B0A9-E24534CDCBC0}" type="presParOf" srcId="{804D77D3-069D-4A06-95C4-7D40A9D5D631}" destId="{2654148A-3D04-4393-9F52-98C7B3B46C39}" srcOrd="4" destOrd="0" presId="urn:microsoft.com/office/officeart/2008/layout/RadialCluster"/>
    <dgm:cxn modelId="{F3FDC9BD-A6A3-4890-B1CF-2C94D57030C4}" type="presParOf" srcId="{804D77D3-069D-4A06-95C4-7D40A9D5D631}" destId="{DBDE1D9C-3C84-47C1-AAB9-01EFE6BA2DAD}" srcOrd="5" destOrd="0" presId="urn:microsoft.com/office/officeart/2008/layout/RadialCluster"/>
    <dgm:cxn modelId="{B82427CC-E5CF-4B71-A962-972F1A946127}" type="presParOf" srcId="{804D77D3-069D-4A06-95C4-7D40A9D5D631}" destId="{8C5264CE-95F2-4FD0-A007-BD1EB9AA2BDB}" srcOrd="6" destOrd="0" presId="urn:microsoft.com/office/officeart/2008/layout/RadialCluster"/>
    <dgm:cxn modelId="{86F760D7-25B6-408E-8066-C13821E261EF}" type="presParOf" srcId="{804D77D3-069D-4A06-95C4-7D40A9D5D631}" destId="{82F4C82F-D4B6-4AC1-A4C9-3EAC4B7EEB4C}" srcOrd="7" destOrd="0" presId="urn:microsoft.com/office/officeart/2008/layout/RadialCluster"/>
    <dgm:cxn modelId="{F7207206-09E7-4990-8A0C-2407842592AA}" type="presParOf" srcId="{804D77D3-069D-4A06-95C4-7D40A9D5D631}" destId="{24224540-4F02-4D1F-8BAC-AF0DD18A3922}" srcOrd="8" destOrd="0" presId="urn:microsoft.com/office/officeart/2008/layout/RadialCluster"/>
    <dgm:cxn modelId="{0A62FAD5-3FA4-4B1B-9E09-C8C0486A2EE5}" type="presParOf" srcId="{804D77D3-069D-4A06-95C4-7D40A9D5D631}" destId="{373EB421-505F-445A-B7C6-3EC0FB620D41}" srcOrd="9" destOrd="0" presId="urn:microsoft.com/office/officeart/2008/layout/RadialCluster"/>
    <dgm:cxn modelId="{F49DBC78-1595-430D-8293-F063DE720003}" type="presParOf" srcId="{804D77D3-069D-4A06-95C4-7D40A9D5D631}" destId="{0CCE75DB-D638-4FF3-97D1-B48FB98A992E}" srcOrd="10" destOrd="0" presId="urn:microsoft.com/office/officeart/2008/layout/RadialCluster"/>
    <dgm:cxn modelId="{709A2B54-C21F-494D-AA40-9EE48699CC3F}" type="presParOf" srcId="{804D77D3-069D-4A06-95C4-7D40A9D5D631}" destId="{88AB9E48-BAB1-45E2-B7CA-84C4A084993C}" srcOrd="11" destOrd="0" presId="urn:microsoft.com/office/officeart/2008/layout/RadialCluster"/>
    <dgm:cxn modelId="{C51CAB12-CFDB-4046-A7D6-A12B87028A4D}" type="presParOf" srcId="{804D77D3-069D-4A06-95C4-7D40A9D5D631}" destId="{012357E7-093D-40D8-B58D-621CEAE0EACE}" srcOrd="12"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48063-E7C1-46AF-8662-4F09AFEC0F40}" type="doc">
      <dgm:prSet loTypeId="urn:microsoft.com/office/officeart/2008/layout/RadialCluster" loCatId="cycle" qsTypeId="urn:microsoft.com/office/officeart/2005/8/quickstyle/3d3" qsCatId="3D" csTypeId="urn:microsoft.com/office/officeart/2005/8/colors/accent6_1" csCatId="accent6" phldr="1"/>
      <dgm:spPr/>
      <dgm:t>
        <a:bodyPr/>
        <a:lstStyle/>
        <a:p>
          <a:endParaRPr lang="en-GB"/>
        </a:p>
      </dgm:t>
    </dgm:pt>
    <dgm:pt modelId="{2210F88F-BD57-48C1-A3EA-24C919C8DCD3}">
      <dgm:prSet phldrT="[Text]" custT="1"/>
      <dgm:spPr>
        <a:noFill/>
        <a:ln w="28575">
          <a:solidFill>
            <a:schemeClr val="bg1"/>
          </a:solidFill>
        </a:ln>
      </dgm:spPr>
      <dgm:t>
        <a:bodyPr/>
        <a:lstStyle/>
        <a:p>
          <a:r>
            <a:rPr lang="en-GB" sz="1500" dirty="0">
              <a:solidFill>
                <a:schemeClr val="bg1"/>
              </a:solidFill>
            </a:rPr>
            <a:t>Great tasting low or no alcohol beer</a:t>
          </a:r>
        </a:p>
      </dgm:t>
    </dgm:pt>
    <dgm:pt modelId="{4AA00B31-A562-49CF-B377-C3E398CA5015}" type="parTrans" cxnId="{8C96BE95-81C6-4E01-845B-F9BF6DD50081}">
      <dgm:prSet/>
      <dgm:spPr/>
      <dgm:t>
        <a:bodyPr/>
        <a:lstStyle/>
        <a:p>
          <a:endParaRPr lang="en-GB" sz="1500"/>
        </a:p>
      </dgm:t>
    </dgm:pt>
    <dgm:pt modelId="{2A75A0FA-AB8D-4C7E-AECA-858D6C7C9564}" type="sibTrans" cxnId="{8C96BE95-81C6-4E01-845B-F9BF6DD50081}">
      <dgm:prSet/>
      <dgm:spPr/>
      <dgm:t>
        <a:bodyPr/>
        <a:lstStyle/>
        <a:p>
          <a:endParaRPr lang="en-GB" sz="1500"/>
        </a:p>
      </dgm:t>
    </dgm:pt>
    <dgm:pt modelId="{BF4D74C4-516B-4D68-8D02-6021916FE924}">
      <dgm:prSet phldrT="[Text]" custT="1"/>
      <dgm:spPr>
        <a:noFill/>
        <a:ln w="28575">
          <a:solidFill>
            <a:schemeClr val="bg1"/>
          </a:solidFill>
        </a:ln>
      </dgm:spPr>
      <dgm:t>
        <a:bodyPr/>
        <a:lstStyle/>
        <a:p>
          <a:r>
            <a:rPr lang="en-GB" sz="1500" dirty="0">
              <a:solidFill>
                <a:schemeClr val="bg1"/>
              </a:solidFill>
            </a:rPr>
            <a:t>Wort Production and design</a:t>
          </a:r>
        </a:p>
      </dgm:t>
    </dgm:pt>
    <dgm:pt modelId="{CF74AE07-564F-44DC-8F77-854259A27F81}" type="parTrans" cxnId="{C43D4830-6CB7-4701-AE30-86833A5C1D28}">
      <dgm:prSet/>
      <dgm:spPr/>
      <dgm:t>
        <a:bodyPr/>
        <a:lstStyle/>
        <a:p>
          <a:endParaRPr lang="en-GB" sz="1500"/>
        </a:p>
      </dgm:t>
    </dgm:pt>
    <dgm:pt modelId="{4888F500-5BE1-438E-AE04-04201C59DAD4}" type="sibTrans" cxnId="{C43D4830-6CB7-4701-AE30-86833A5C1D28}">
      <dgm:prSet/>
      <dgm:spPr/>
      <dgm:t>
        <a:bodyPr/>
        <a:lstStyle/>
        <a:p>
          <a:endParaRPr lang="en-GB" sz="1500"/>
        </a:p>
      </dgm:t>
    </dgm:pt>
    <dgm:pt modelId="{3424C5C3-33BA-457B-B29B-55A89C2A6AA4}">
      <dgm:prSet phldrT="[Text]" custT="1"/>
      <dgm:spPr>
        <a:noFill/>
        <a:ln w="28575">
          <a:solidFill>
            <a:schemeClr val="bg1"/>
          </a:solidFill>
        </a:ln>
      </dgm:spPr>
      <dgm:t>
        <a:bodyPr/>
        <a:lstStyle/>
        <a:p>
          <a:r>
            <a:rPr lang="en-GB" sz="1500" dirty="0">
              <a:solidFill>
                <a:schemeClr val="bg1"/>
              </a:solidFill>
            </a:rPr>
            <a:t>Fermentation Method</a:t>
          </a:r>
        </a:p>
      </dgm:t>
    </dgm:pt>
    <dgm:pt modelId="{19EAA51D-BA55-400B-816E-C458D9EC83DA}" type="parTrans" cxnId="{EADD780A-33FE-4DA9-ACBB-CCEC84724BA5}">
      <dgm:prSet/>
      <dgm:spPr/>
      <dgm:t>
        <a:bodyPr/>
        <a:lstStyle/>
        <a:p>
          <a:endParaRPr lang="en-GB" sz="1500"/>
        </a:p>
      </dgm:t>
    </dgm:pt>
    <dgm:pt modelId="{3E9C34D4-0770-4D38-9D5E-725BFBFE1DBE}" type="sibTrans" cxnId="{EADD780A-33FE-4DA9-ACBB-CCEC84724BA5}">
      <dgm:prSet/>
      <dgm:spPr/>
      <dgm:t>
        <a:bodyPr/>
        <a:lstStyle/>
        <a:p>
          <a:endParaRPr lang="en-GB" sz="1500"/>
        </a:p>
      </dgm:t>
    </dgm:pt>
    <dgm:pt modelId="{FF2D0473-146D-4F66-8299-2B370C2351B0}">
      <dgm:prSet phldrT="[Text]" custT="1"/>
      <dgm:spPr>
        <a:noFill/>
        <a:ln w="28575">
          <a:solidFill>
            <a:schemeClr val="bg1"/>
          </a:solidFill>
        </a:ln>
      </dgm:spPr>
      <dgm:t>
        <a:bodyPr/>
        <a:lstStyle/>
        <a:p>
          <a:r>
            <a:rPr lang="en-GB" sz="1500" dirty="0">
              <a:solidFill>
                <a:schemeClr val="bg1"/>
              </a:solidFill>
            </a:rPr>
            <a:t>Choice of Organism</a:t>
          </a:r>
        </a:p>
      </dgm:t>
    </dgm:pt>
    <dgm:pt modelId="{65FC157A-0D17-4D29-B2DC-3E2DA1D577C5}" type="parTrans" cxnId="{1C307D15-83E8-47F1-9941-4B7E79CD146F}">
      <dgm:prSet/>
      <dgm:spPr/>
      <dgm:t>
        <a:bodyPr/>
        <a:lstStyle/>
        <a:p>
          <a:endParaRPr lang="en-GB" sz="1500"/>
        </a:p>
      </dgm:t>
    </dgm:pt>
    <dgm:pt modelId="{2D5CA7A9-85E1-41A6-BCD5-4265400D8844}" type="sibTrans" cxnId="{1C307D15-83E8-47F1-9941-4B7E79CD146F}">
      <dgm:prSet/>
      <dgm:spPr/>
      <dgm:t>
        <a:bodyPr/>
        <a:lstStyle/>
        <a:p>
          <a:endParaRPr lang="en-GB" sz="1500"/>
        </a:p>
      </dgm:t>
    </dgm:pt>
    <dgm:pt modelId="{06C3E4C0-249E-4ED1-8F91-C0635F03FE34}">
      <dgm:prSet phldrT="[Text]" custT="1"/>
      <dgm:spPr>
        <a:noFill/>
        <a:ln w="28575">
          <a:solidFill>
            <a:schemeClr val="bg1"/>
          </a:solidFill>
        </a:ln>
      </dgm:spPr>
      <dgm:t>
        <a:bodyPr/>
        <a:lstStyle/>
        <a:p>
          <a:r>
            <a:rPr lang="en-GB" sz="1500" dirty="0">
              <a:solidFill>
                <a:schemeClr val="bg1"/>
              </a:solidFill>
            </a:rPr>
            <a:t>Alcohol removal or dilution</a:t>
          </a:r>
        </a:p>
      </dgm:t>
    </dgm:pt>
    <dgm:pt modelId="{A282F72A-2FB4-435B-A992-9EDCC96E728E}" type="parTrans" cxnId="{A4A670F3-0D75-4205-A9E2-05E34C382EB9}">
      <dgm:prSet/>
      <dgm:spPr/>
      <dgm:t>
        <a:bodyPr/>
        <a:lstStyle/>
        <a:p>
          <a:endParaRPr lang="en-GB" sz="1500"/>
        </a:p>
      </dgm:t>
    </dgm:pt>
    <dgm:pt modelId="{2D174308-DF76-41CA-B1CD-13E947BA6E83}" type="sibTrans" cxnId="{A4A670F3-0D75-4205-A9E2-05E34C382EB9}">
      <dgm:prSet/>
      <dgm:spPr/>
      <dgm:t>
        <a:bodyPr/>
        <a:lstStyle/>
        <a:p>
          <a:endParaRPr lang="en-GB" sz="1500"/>
        </a:p>
      </dgm:t>
    </dgm:pt>
    <dgm:pt modelId="{A39BF0B8-7FC0-458B-B97B-F520B94C3A05}">
      <dgm:prSet phldrT="[Text]" custT="1"/>
      <dgm:spPr>
        <a:noFill/>
        <a:ln w="28575">
          <a:solidFill>
            <a:schemeClr val="bg1"/>
          </a:solidFill>
        </a:ln>
      </dgm:spPr>
      <dgm:t>
        <a:bodyPr/>
        <a:lstStyle/>
        <a:p>
          <a:r>
            <a:rPr lang="en-GB" sz="1500" dirty="0">
              <a:solidFill>
                <a:schemeClr val="bg1"/>
              </a:solidFill>
            </a:rPr>
            <a:t>pH correction</a:t>
          </a:r>
        </a:p>
      </dgm:t>
    </dgm:pt>
    <dgm:pt modelId="{87C12385-68D7-4A30-9757-35F83EB6357D}" type="parTrans" cxnId="{C26EFA10-C087-42CA-9ACF-DD9B94E008C3}">
      <dgm:prSet/>
      <dgm:spPr/>
      <dgm:t>
        <a:bodyPr/>
        <a:lstStyle/>
        <a:p>
          <a:endParaRPr lang="en-GB" sz="1500"/>
        </a:p>
      </dgm:t>
    </dgm:pt>
    <dgm:pt modelId="{85F72F77-C232-45B0-925D-9878FBB8D960}" type="sibTrans" cxnId="{C26EFA10-C087-42CA-9ACF-DD9B94E008C3}">
      <dgm:prSet/>
      <dgm:spPr/>
      <dgm:t>
        <a:bodyPr/>
        <a:lstStyle/>
        <a:p>
          <a:endParaRPr lang="en-GB" sz="1500"/>
        </a:p>
      </dgm:t>
    </dgm:pt>
    <dgm:pt modelId="{DD9D6631-269B-48FF-A276-73F8ECB2915D}">
      <dgm:prSet phldrT="[Text]" custT="1"/>
      <dgm:spPr>
        <a:noFill/>
        <a:ln w="28575">
          <a:solidFill>
            <a:schemeClr val="bg1"/>
          </a:solidFill>
        </a:ln>
      </dgm:spPr>
      <dgm:t>
        <a:bodyPr/>
        <a:lstStyle/>
        <a:p>
          <a:r>
            <a:rPr lang="en-GB" sz="1500" dirty="0">
              <a:solidFill>
                <a:srgbClr val="FFFF00"/>
              </a:solidFill>
            </a:rPr>
            <a:t>Stabilisation</a:t>
          </a:r>
        </a:p>
      </dgm:t>
    </dgm:pt>
    <dgm:pt modelId="{9D95981B-3E58-4FFE-92F8-0528D7488503}" type="parTrans" cxnId="{5BF780D1-D010-4B4E-9C0F-F48DA40A9D7E}">
      <dgm:prSet/>
      <dgm:spPr/>
      <dgm:t>
        <a:bodyPr/>
        <a:lstStyle/>
        <a:p>
          <a:endParaRPr lang="en-GB" sz="1500"/>
        </a:p>
      </dgm:t>
    </dgm:pt>
    <dgm:pt modelId="{2F70F2B2-2D77-4D2D-8A28-755532471CBF}" type="sibTrans" cxnId="{5BF780D1-D010-4B4E-9C0F-F48DA40A9D7E}">
      <dgm:prSet/>
      <dgm:spPr/>
      <dgm:t>
        <a:bodyPr/>
        <a:lstStyle/>
        <a:p>
          <a:endParaRPr lang="en-GB" sz="1500"/>
        </a:p>
      </dgm:t>
    </dgm:pt>
    <dgm:pt modelId="{29FD5376-0307-4996-ABF1-E56880FE188D}" type="pres">
      <dgm:prSet presAssocID="{64048063-E7C1-46AF-8662-4F09AFEC0F40}" presName="Name0" presStyleCnt="0">
        <dgm:presLayoutVars>
          <dgm:chMax val="1"/>
          <dgm:chPref val="1"/>
          <dgm:dir/>
          <dgm:animOne val="branch"/>
          <dgm:animLvl val="lvl"/>
        </dgm:presLayoutVars>
      </dgm:prSet>
      <dgm:spPr/>
      <dgm:t>
        <a:bodyPr/>
        <a:lstStyle/>
        <a:p>
          <a:endParaRPr lang="hu-HU"/>
        </a:p>
      </dgm:t>
    </dgm:pt>
    <dgm:pt modelId="{804D77D3-069D-4A06-95C4-7D40A9D5D631}" type="pres">
      <dgm:prSet presAssocID="{2210F88F-BD57-48C1-A3EA-24C919C8DCD3}" presName="singleCycle" presStyleCnt="0"/>
      <dgm:spPr/>
    </dgm:pt>
    <dgm:pt modelId="{2F9115E8-3795-4757-A62C-A91DEAB093A8}" type="pres">
      <dgm:prSet presAssocID="{2210F88F-BD57-48C1-A3EA-24C919C8DCD3}" presName="singleCenter" presStyleLbl="node1" presStyleIdx="0" presStyleCnt="7">
        <dgm:presLayoutVars>
          <dgm:chMax val="7"/>
          <dgm:chPref val="7"/>
        </dgm:presLayoutVars>
      </dgm:prSet>
      <dgm:spPr/>
      <dgm:t>
        <a:bodyPr/>
        <a:lstStyle/>
        <a:p>
          <a:endParaRPr lang="hu-HU"/>
        </a:p>
      </dgm:t>
    </dgm:pt>
    <dgm:pt modelId="{23A24CBA-E7D5-4506-90A1-063BA401366D}" type="pres">
      <dgm:prSet presAssocID="{CF74AE07-564F-44DC-8F77-854259A27F81}" presName="Name56" presStyleLbl="parChTrans1D2" presStyleIdx="0" presStyleCnt="6"/>
      <dgm:spPr/>
      <dgm:t>
        <a:bodyPr/>
        <a:lstStyle/>
        <a:p>
          <a:endParaRPr lang="hu-HU"/>
        </a:p>
      </dgm:t>
    </dgm:pt>
    <dgm:pt modelId="{8A75495B-D9A8-4243-A632-5E42BEEF80A7}" type="pres">
      <dgm:prSet presAssocID="{BF4D74C4-516B-4D68-8D02-6021916FE924}" presName="text0" presStyleLbl="node1" presStyleIdx="1" presStyleCnt="7" custScaleX="133026">
        <dgm:presLayoutVars>
          <dgm:bulletEnabled val="1"/>
        </dgm:presLayoutVars>
      </dgm:prSet>
      <dgm:spPr/>
      <dgm:t>
        <a:bodyPr/>
        <a:lstStyle/>
        <a:p>
          <a:endParaRPr lang="hu-HU"/>
        </a:p>
      </dgm:t>
    </dgm:pt>
    <dgm:pt modelId="{5706401B-6D2D-47CE-B447-5AD048150ABD}" type="pres">
      <dgm:prSet presAssocID="{19EAA51D-BA55-400B-816E-C458D9EC83DA}" presName="Name56" presStyleLbl="parChTrans1D2" presStyleIdx="1" presStyleCnt="6"/>
      <dgm:spPr/>
      <dgm:t>
        <a:bodyPr/>
        <a:lstStyle/>
        <a:p>
          <a:endParaRPr lang="hu-HU"/>
        </a:p>
      </dgm:t>
    </dgm:pt>
    <dgm:pt modelId="{2654148A-3D04-4393-9F52-98C7B3B46C39}" type="pres">
      <dgm:prSet presAssocID="{3424C5C3-33BA-457B-B29B-55A89C2A6AA4}" presName="text0" presStyleLbl="node1" presStyleIdx="2" presStyleCnt="7" custScaleX="162522" custScaleY="130488" custRadScaleRad="100244" custRadScaleInc="-803">
        <dgm:presLayoutVars>
          <dgm:bulletEnabled val="1"/>
        </dgm:presLayoutVars>
      </dgm:prSet>
      <dgm:spPr/>
      <dgm:t>
        <a:bodyPr/>
        <a:lstStyle/>
        <a:p>
          <a:endParaRPr lang="hu-HU"/>
        </a:p>
      </dgm:t>
    </dgm:pt>
    <dgm:pt modelId="{DBDE1D9C-3C84-47C1-AAB9-01EFE6BA2DAD}" type="pres">
      <dgm:prSet presAssocID="{65FC157A-0D17-4D29-B2DC-3E2DA1D577C5}" presName="Name56" presStyleLbl="parChTrans1D2" presStyleIdx="2" presStyleCnt="6"/>
      <dgm:spPr/>
      <dgm:t>
        <a:bodyPr/>
        <a:lstStyle/>
        <a:p>
          <a:endParaRPr lang="hu-HU"/>
        </a:p>
      </dgm:t>
    </dgm:pt>
    <dgm:pt modelId="{8C5264CE-95F2-4FD0-A007-BD1EB9AA2BDB}" type="pres">
      <dgm:prSet presAssocID="{FF2D0473-146D-4F66-8299-2B370C2351B0}" presName="text0" presStyleLbl="node1" presStyleIdx="3" presStyleCnt="7" custScaleX="155254" custRadScaleRad="100244" custRadScaleInc="803">
        <dgm:presLayoutVars>
          <dgm:bulletEnabled val="1"/>
        </dgm:presLayoutVars>
      </dgm:prSet>
      <dgm:spPr/>
      <dgm:t>
        <a:bodyPr/>
        <a:lstStyle/>
        <a:p>
          <a:endParaRPr lang="hu-HU"/>
        </a:p>
      </dgm:t>
    </dgm:pt>
    <dgm:pt modelId="{82F4C82F-D4B6-4AC1-A4C9-3EAC4B7EEB4C}" type="pres">
      <dgm:prSet presAssocID="{A282F72A-2FB4-435B-A992-9EDCC96E728E}" presName="Name56" presStyleLbl="parChTrans1D2" presStyleIdx="3" presStyleCnt="6"/>
      <dgm:spPr/>
      <dgm:t>
        <a:bodyPr/>
        <a:lstStyle/>
        <a:p>
          <a:endParaRPr lang="hu-HU"/>
        </a:p>
      </dgm:t>
    </dgm:pt>
    <dgm:pt modelId="{24224540-4F02-4D1F-8BAC-AF0DD18A3922}" type="pres">
      <dgm:prSet presAssocID="{06C3E4C0-249E-4ED1-8F91-C0635F03FE34}" presName="text0" presStyleLbl="node1" presStyleIdx="4" presStyleCnt="7" custScaleX="125532">
        <dgm:presLayoutVars>
          <dgm:bulletEnabled val="1"/>
        </dgm:presLayoutVars>
      </dgm:prSet>
      <dgm:spPr/>
      <dgm:t>
        <a:bodyPr/>
        <a:lstStyle/>
        <a:p>
          <a:endParaRPr lang="hu-HU"/>
        </a:p>
      </dgm:t>
    </dgm:pt>
    <dgm:pt modelId="{373EB421-505F-445A-B7C6-3EC0FB620D41}" type="pres">
      <dgm:prSet presAssocID="{87C12385-68D7-4A30-9757-35F83EB6357D}" presName="Name56" presStyleLbl="parChTrans1D2" presStyleIdx="4" presStyleCnt="6"/>
      <dgm:spPr/>
      <dgm:t>
        <a:bodyPr/>
        <a:lstStyle/>
        <a:p>
          <a:endParaRPr lang="hu-HU"/>
        </a:p>
      </dgm:t>
    </dgm:pt>
    <dgm:pt modelId="{0CCE75DB-D638-4FF3-97D1-B48FB98A992E}" type="pres">
      <dgm:prSet presAssocID="{A39BF0B8-7FC0-458B-B97B-F520B94C3A05}" presName="text0" presStyleLbl="node1" presStyleIdx="5" presStyleCnt="7" custScaleX="134781">
        <dgm:presLayoutVars>
          <dgm:bulletEnabled val="1"/>
        </dgm:presLayoutVars>
      </dgm:prSet>
      <dgm:spPr/>
      <dgm:t>
        <a:bodyPr/>
        <a:lstStyle/>
        <a:p>
          <a:endParaRPr lang="hu-HU"/>
        </a:p>
      </dgm:t>
    </dgm:pt>
    <dgm:pt modelId="{88AB9E48-BAB1-45E2-B7CA-84C4A084993C}" type="pres">
      <dgm:prSet presAssocID="{9D95981B-3E58-4FFE-92F8-0528D7488503}" presName="Name56" presStyleLbl="parChTrans1D2" presStyleIdx="5" presStyleCnt="6"/>
      <dgm:spPr/>
      <dgm:t>
        <a:bodyPr/>
        <a:lstStyle/>
        <a:p>
          <a:endParaRPr lang="hu-HU"/>
        </a:p>
      </dgm:t>
    </dgm:pt>
    <dgm:pt modelId="{012357E7-093D-40D8-B58D-621CEAE0EACE}" type="pres">
      <dgm:prSet presAssocID="{DD9D6631-269B-48FF-A276-73F8ECB2915D}" presName="text0" presStyleLbl="node1" presStyleIdx="6" presStyleCnt="7" custScaleX="147674">
        <dgm:presLayoutVars>
          <dgm:bulletEnabled val="1"/>
        </dgm:presLayoutVars>
      </dgm:prSet>
      <dgm:spPr/>
      <dgm:t>
        <a:bodyPr/>
        <a:lstStyle/>
        <a:p>
          <a:endParaRPr lang="hu-HU"/>
        </a:p>
      </dgm:t>
    </dgm:pt>
  </dgm:ptLst>
  <dgm:cxnLst>
    <dgm:cxn modelId="{C6AA297F-56FB-4CF2-B0E2-3B1C0A860694}" type="presOf" srcId="{06C3E4C0-249E-4ED1-8F91-C0635F03FE34}" destId="{24224540-4F02-4D1F-8BAC-AF0DD18A3922}" srcOrd="0" destOrd="0" presId="urn:microsoft.com/office/officeart/2008/layout/RadialCluster"/>
    <dgm:cxn modelId="{FDDB620C-783E-43E4-9179-B2D0DE7252B4}" type="presOf" srcId="{BF4D74C4-516B-4D68-8D02-6021916FE924}" destId="{8A75495B-D9A8-4243-A632-5E42BEEF80A7}" srcOrd="0" destOrd="0" presId="urn:microsoft.com/office/officeart/2008/layout/RadialCluster"/>
    <dgm:cxn modelId="{8A59C1C1-F067-42C0-BBD2-F2ECC9394AAA}" type="presOf" srcId="{DD9D6631-269B-48FF-A276-73F8ECB2915D}" destId="{012357E7-093D-40D8-B58D-621CEAE0EACE}" srcOrd="0" destOrd="0" presId="urn:microsoft.com/office/officeart/2008/layout/RadialCluster"/>
    <dgm:cxn modelId="{02A13F13-7D5E-4153-9641-5CEC61EFE9EF}" type="presOf" srcId="{87C12385-68D7-4A30-9757-35F83EB6357D}" destId="{373EB421-505F-445A-B7C6-3EC0FB620D41}" srcOrd="0" destOrd="0" presId="urn:microsoft.com/office/officeart/2008/layout/RadialCluster"/>
    <dgm:cxn modelId="{6FAC6952-D0DE-4A7C-8A65-3883648B3D60}" type="presOf" srcId="{3424C5C3-33BA-457B-B29B-55A89C2A6AA4}" destId="{2654148A-3D04-4393-9F52-98C7B3B46C39}" srcOrd="0" destOrd="0" presId="urn:microsoft.com/office/officeart/2008/layout/RadialCluster"/>
    <dgm:cxn modelId="{A4A670F3-0D75-4205-A9E2-05E34C382EB9}" srcId="{2210F88F-BD57-48C1-A3EA-24C919C8DCD3}" destId="{06C3E4C0-249E-4ED1-8F91-C0635F03FE34}" srcOrd="3" destOrd="0" parTransId="{A282F72A-2FB4-435B-A992-9EDCC96E728E}" sibTransId="{2D174308-DF76-41CA-B1CD-13E947BA6E83}"/>
    <dgm:cxn modelId="{63B699D9-C430-469E-A65A-C158D78D4CDB}" type="presOf" srcId="{A282F72A-2FB4-435B-A992-9EDCC96E728E}" destId="{82F4C82F-D4B6-4AC1-A4C9-3EAC4B7EEB4C}" srcOrd="0" destOrd="0" presId="urn:microsoft.com/office/officeart/2008/layout/RadialCluster"/>
    <dgm:cxn modelId="{682CE0DD-5695-4A5E-992C-2C01ADE28B83}" type="presOf" srcId="{19EAA51D-BA55-400B-816E-C458D9EC83DA}" destId="{5706401B-6D2D-47CE-B447-5AD048150ABD}" srcOrd="0" destOrd="0" presId="urn:microsoft.com/office/officeart/2008/layout/RadialCluster"/>
    <dgm:cxn modelId="{655CFB11-9FA5-4379-9026-045B2E39E4D6}" type="presOf" srcId="{65FC157A-0D17-4D29-B2DC-3E2DA1D577C5}" destId="{DBDE1D9C-3C84-47C1-AAB9-01EFE6BA2DAD}" srcOrd="0" destOrd="0" presId="urn:microsoft.com/office/officeart/2008/layout/RadialCluster"/>
    <dgm:cxn modelId="{8C96BE95-81C6-4E01-845B-F9BF6DD50081}" srcId="{64048063-E7C1-46AF-8662-4F09AFEC0F40}" destId="{2210F88F-BD57-48C1-A3EA-24C919C8DCD3}" srcOrd="0" destOrd="0" parTransId="{4AA00B31-A562-49CF-B377-C3E398CA5015}" sibTransId="{2A75A0FA-AB8D-4C7E-AECA-858D6C7C9564}"/>
    <dgm:cxn modelId="{9B2CC00A-3AE0-4658-8BEA-B4B4182F627F}" type="presOf" srcId="{64048063-E7C1-46AF-8662-4F09AFEC0F40}" destId="{29FD5376-0307-4996-ABF1-E56880FE188D}" srcOrd="0" destOrd="0" presId="urn:microsoft.com/office/officeart/2008/layout/RadialCluster"/>
    <dgm:cxn modelId="{854E0E1F-2F16-4A57-B202-4FBC148068FC}" type="presOf" srcId="{CF74AE07-564F-44DC-8F77-854259A27F81}" destId="{23A24CBA-E7D5-4506-90A1-063BA401366D}" srcOrd="0" destOrd="0" presId="urn:microsoft.com/office/officeart/2008/layout/RadialCluster"/>
    <dgm:cxn modelId="{E43D1AC3-4ED6-4463-9361-D52F47DF9BE0}" type="presOf" srcId="{9D95981B-3E58-4FFE-92F8-0528D7488503}" destId="{88AB9E48-BAB1-45E2-B7CA-84C4A084993C}" srcOrd="0" destOrd="0" presId="urn:microsoft.com/office/officeart/2008/layout/RadialCluster"/>
    <dgm:cxn modelId="{EADD780A-33FE-4DA9-ACBB-CCEC84724BA5}" srcId="{2210F88F-BD57-48C1-A3EA-24C919C8DCD3}" destId="{3424C5C3-33BA-457B-B29B-55A89C2A6AA4}" srcOrd="1" destOrd="0" parTransId="{19EAA51D-BA55-400B-816E-C458D9EC83DA}" sibTransId="{3E9C34D4-0770-4D38-9D5E-725BFBFE1DBE}"/>
    <dgm:cxn modelId="{D40BD1FA-22C1-4699-95E9-3C6B2FE27144}" type="presOf" srcId="{FF2D0473-146D-4F66-8299-2B370C2351B0}" destId="{8C5264CE-95F2-4FD0-A007-BD1EB9AA2BDB}" srcOrd="0" destOrd="0" presId="urn:microsoft.com/office/officeart/2008/layout/RadialCluster"/>
    <dgm:cxn modelId="{8FB2B304-C8EF-4FEC-B271-8237749BEBDD}" type="presOf" srcId="{A39BF0B8-7FC0-458B-B97B-F520B94C3A05}" destId="{0CCE75DB-D638-4FF3-97D1-B48FB98A992E}" srcOrd="0" destOrd="0" presId="urn:microsoft.com/office/officeart/2008/layout/RadialCluster"/>
    <dgm:cxn modelId="{73B541BD-91D5-4C84-90E4-A5ED8C2E431D}" type="presOf" srcId="{2210F88F-BD57-48C1-A3EA-24C919C8DCD3}" destId="{2F9115E8-3795-4757-A62C-A91DEAB093A8}" srcOrd="0" destOrd="0" presId="urn:microsoft.com/office/officeart/2008/layout/RadialCluster"/>
    <dgm:cxn modelId="{C26EFA10-C087-42CA-9ACF-DD9B94E008C3}" srcId="{2210F88F-BD57-48C1-A3EA-24C919C8DCD3}" destId="{A39BF0B8-7FC0-458B-B97B-F520B94C3A05}" srcOrd="4" destOrd="0" parTransId="{87C12385-68D7-4A30-9757-35F83EB6357D}" sibTransId="{85F72F77-C232-45B0-925D-9878FBB8D960}"/>
    <dgm:cxn modelId="{1C307D15-83E8-47F1-9941-4B7E79CD146F}" srcId="{2210F88F-BD57-48C1-A3EA-24C919C8DCD3}" destId="{FF2D0473-146D-4F66-8299-2B370C2351B0}" srcOrd="2" destOrd="0" parTransId="{65FC157A-0D17-4D29-B2DC-3E2DA1D577C5}" sibTransId="{2D5CA7A9-85E1-41A6-BCD5-4265400D8844}"/>
    <dgm:cxn modelId="{5BF780D1-D010-4B4E-9C0F-F48DA40A9D7E}" srcId="{2210F88F-BD57-48C1-A3EA-24C919C8DCD3}" destId="{DD9D6631-269B-48FF-A276-73F8ECB2915D}" srcOrd="5" destOrd="0" parTransId="{9D95981B-3E58-4FFE-92F8-0528D7488503}" sibTransId="{2F70F2B2-2D77-4D2D-8A28-755532471CBF}"/>
    <dgm:cxn modelId="{C43D4830-6CB7-4701-AE30-86833A5C1D28}" srcId="{2210F88F-BD57-48C1-A3EA-24C919C8DCD3}" destId="{BF4D74C4-516B-4D68-8D02-6021916FE924}" srcOrd="0" destOrd="0" parTransId="{CF74AE07-564F-44DC-8F77-854259A27F81}" sibTransId="{4888F500-5BE1-438E-AE04-04201C59DAD4}"/>
    <dgm:cxn modelId="{034411FA-E418-4323-990D-64227334FD85}" type="presParOf" srcId="{29FD5376-0307-4996-ABF1-E56880FE188D}" destId="{804D77D3-069D-4A06-95C4-7D40A9D5D631}" srcOrd="0" destOrd="0" presId="urn:microsoft.com/office/officeart/2008/layout/RadialCluster"/>
    <dgm:cxn modelId="{7DFB2AB1-FD9F-4DEF-AAA4-A9AC69B6B67D}" type="presParOf" srcId="{804D77D3-069D-4A06-95C4-7D40A9D5D631}" destId="{2F9115E8-3795-4757-A62C-A91DEAB093A8}" srcOrd="0" destOrd="0" presId="urn:microsoft.com/office/officeart/2008/layout/RadialCluster"/>
    <dgm:cxn modelId="{2AE00014-6F6C-4411-B753-3618AA233638}" type="presParOf" srcId="{804D77D3-069D-4A06-95C4-7D40A9D5D631}" destId="{23A24CBA-E7D5-4506-90A1-063BA401366D}" srcOrd="1" destOrd="0" presId="urn:microsoft.com/office/officeart/2008/layout/RadialCluster"/>
    <dgm:cxn modelId="{384DA575-BCBD-4D56-8D9C-19D8F568B2A1}" type="presParOf" srcId="{804D77D3-069D-4A06-95C4-7D40A9D5D631}" destId="{8A75495B-D9A8-4243-A632-5E42BEEF80A7}" srcOrd="2" destOrd="0" presId="urn:microsoft.com/office/officeart/2008/layout/RadialCluster"/>
    <dgm:cxn modelId="{AA71AE34-9605-461B-960E-682F2EAF8475}" type="presParOf" srcId="{804D77D3-069D-4A06-95C4-7D40A9D5D631}" destId="{5706401B-6D2D-47CE-B447-5AD048150ABD}" srcOrd="3" destOrd="0" presId="urn:microsoft.com/office/officeart/2008/layout/RadialCluster"/>
    <dgm:cxn modelId="{01407E5B-7D19-4BDD-B0A9-E24534CDCBC0}" type="presParOf" srcId="{804D77D3-069D-4A06-95C4-7D40A9D5D631}" destId="{2654148A-3D04-4393-9F52-98C7B3B46C39}" srcOrd="4" destOrd="0" presId="urn:microsoft.com/office/officeart/2008/layout/RadialCluster"/>
    <dgm:cxn modelId="{F3FDC9BD-A6A3-4890-B1CF-2C94D57030C4}" type="presParOf" srcId="{804D77D3-069D-4A06-95C4-7D40A9D5D631}" destId="{DBDE1D9C-3C84-47C1-AAB9-01EFE6BA2DAD}" srcOrd="5" destOrd="0" presId="urn:microsoft.com/office/officeart/2008/layout/RadialCluster"/>
    <dgm:cxn modelId="{B82427CC-E5CF-4B71-A962-972F1A946127}" type="presParOf" srcId="{804D77D3-069D-4A06-95C4-7D40A9D5D631}" destId="{8C5264CE-95F2-4FD0-A007-BD1EB9AA2BDB}" srcOrd="6" destOrd="0" presId="urn:microsoft.com/office/officeart/2008/layout/RadialCluster"/>
    <dgm:cxn modelId="{86F760D7-25B6-408E-8066-C13821E261EF}" type="presParOf" srcId="{804D77D3-069D-4A06-95C4-7D40A9D5D631}" destId="{82F4C82F-D4B6-4AC1-A4C9-3EAC4B7EEB4C}" srcOrd="7" destOrd="0" presId="urn:microsoft.com/office/officeart/2008/layout/RadialCluster"/>
    <dgm:cxn modelId="{F7207206-09E7-4990-8A0C-2407842592AA}" type="presParOf" srcId="{804D77D3-069D-4A06-95C4-7D40A9D5D631}" destId="{24224540-4F02-4D1F-8BAC-AF0DD18A3922}" srcOrd="8" destOrd="0" presId="urn:microsoft.com/office/officeart/2008/layout/RadialCluster"/>
    <dgm:cxn modelId="{0A62FAD5-3FA4-4B1B-9E09-C8C0486A2EE5}" type="presParOf" srcId="{804D77D3-069D-4A06-95C4-7D40A9D5D631}" destId="{373EB421-505F-445A-B7C6-3EC0FB620D41}" srcOrd="9" destOrd="0" presId="urn:microsoft.com/office/officeart/2008/layout/RadialCluster"/>
    <dgm:cxn modelId="{F49DBC78-1595-430D-8293-F063DE720003}" type="presParOf" srcId="{804D77D3-069D-4A06-95C4-7D40A9D5D631}" destId="{0CCE75DB-D638-4FF3-97D1-B48FB98A992E}" srcOrd="10" destOrd="0" presId="urn:microsoft.com/office/officeart/2008/layout/RadialCluster"/>
    <dgm:cxn modelId="{709A2B54-C21F-494D-AA40-9EE48699CC3F}" type="presParOf" srcId="{804D77D3-069D-4A06-95C4-7D40A9D5D631}" destId="{88AB9E48-BAB1-45E2-B7CA-84C4A084993C}" srcOrd="11" destOrd="0" presId="urn:microsoft.com/office/officeart/2008/layout/RadialCluster"/>
    <dgm:cxn modelId="{C51CAB12-CFDB-4046-A7D6-A12B87028A4D}" type="presParOf" srcId="{804D77D3-069D-4A06-95C4-7D40A9D5D631}" destId="{012357E7-093D-40D8-B58D-621CEAE0EACE}" srcOrd="12"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15E8-3795-4757-A62C-A91DEAB093A8}">
      <dsp:nvSpPr>
        <dsp:cNvPr id="0" name=""/>
        <dsp:cNvSpPr/>
      </dsp:nvSpPr>
      <dsp:spPr>
        <a:xfrm>
          <a:off x="5246432" y="1727281"/>
          <a:ext cx="1480527" cy="1480527"/>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Great tasting low or no alcohol beer</a:t>
          </a:r>
        </a:p>
      </dsp:txBody>
      <dsp:txXfrm>
        <a:off x="5318705" y="1799554"/>
        <a:ext cx="1335981" cy="1335981"/>
      </dsp:txXfrm>
    </dsp:sp>
    <dsp:sp modelId="{23A24CBA-E7D5-4506-90A1-063BA401366D}">
      <dsp:nvSpPr>
        <dsp:cNvPr id="0" name=""/>
        <dsp:cNvSpPr/>
      </dsp:nvSpPr>
      <dsp:spPr>
        <a:xfrm rot="16200000">
          <a:off x="5619243" y="1359829"/>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5495B-D9A8-4243-A632-5E42BEEF80A7}">
      <dsp:nvSpPr>
        <dsp:cNvPr id="0" name=""/>
        <dsp:cNvSpPr/>
      </dsp:nvSpPr>
      <dsp:spPr>
        <a:xfrm>
          <a:off x="5326917" y="424"/>
          <a:ext cx="1319555"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Wort Production and design</a:t>
          </a:r>
        </a:p>
      </dsp:txBody>
      <dsp:txXfrm>
        <a:off x="5375340" y="48847"/>
        <a:ext cx="1222709" cy="895107"/>
      </dsp:txXfrm>
    </dsp:sp>
    <dsp:sp modelId="{5706401B-6D2D-47CE-B447-5AD048150ABD}">
      <dsp:nvSpPr>
        <dsp:cNvPr id="0" name=""/>
        <dsp:cNvSpPr/>
      </dsp:nvSpPr>
      <dsp:spPr>
        <a:xfrm rot="19785546">
          <a:off x="6714300" y="1989145"/>
          <a:ext cx="186039" cy="0"/>
        </a:xfrm>
        <a:custGeom>
          <a:avLst/>
          <a:gdLst/>
          <a:ahLst/>
          <a:cxnLst/>
          <a:rect l="0" t="0" r="0" b="0"/>
          <a:pathLst>
            <a:path>
              <a:moveTo>
                <a:pt x="0" y="0"/>
              </a:moveTo>
              <a:lnTo>
                <a:pt x="18603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54148A-3D04-4393-9F52-98C7B3B46C39}">
      <dsp:nvSpPr>
        <dsp:cNvPr id="0" name=""/>
        <dsp:cNvSpPr/>
      </dsp:nvSpPr>
      <dsp:spPr>
        <a:xfrm>
          <a:off x="6887682" y="825192"/>
          <a:ext cx="1612142" cy="1294380"/>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Fermentation Method</a:t>
          </a:r>
        </a:p>
      </dsp:txBody>
      <dsp:txXfrm>
        <a:off x="6950868" y="888378"/>
        <a:ext cx="1485770" cy="1168008"/>
      </dsp:txXfrm>
    </dsp:sp>
    <dsp:sp modelId="{DBDE1D9C-3C84-47C1-AAB9-01EFE6BA2DAD}">
      <dsp:nvSpPr>
        <dsp:cNvPr id="0" name=""/>
        <dsp:cNvSpPr/>
      </dsp:nvSpPr>
      <dsp:spPr>
        <a:xfrm rot="1814454">
          <a:off x="6711461" y="2956452"/>
          <a:ext cx="227765" cy="0"/>
        </a:xfrm>
        <a:custGeom>
          <a:avLst/>
          <a:gdLst/>
          <a:ahLst/>
          <a:cxnLst/>
          <a:rect l="0" t="0" r="0" b="0"/>
          <a:pathLst>
            <a:path>
              <a:moveTo>
                <a:pt x="0" y="0"/>
              </a:moveTo>
              <a:lnTo>
                <a:pt x="2277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5264CE-95F2-4FD0-A007-BD1EB9AA2BDB}">
      <dsp:nvSpPr>
        <dsp:cNvPr id="0" name=""/>
        <dsp:cNvSpPr/>
      </dsp:nvSpPr>
      <dsp:spPr>
        <a:xfrm>
          <a:off x="6923729" y="2966732"/>
          <a:ext cx="154004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Choice of Organism</a:t>
          </a:r>
        </a:p>
      </dsp:txBody>
      <dsp:txXfrm>
        <a:off x="6972152" y="3015155"/>
        <a:ext cx="1443201" cy="895107"/>
      </dsp:txXfrm>
    </dsp:sp>
    <dsp:sp modelId="{82F4C82F-D4B6-4AC1-A4C9-3EAC4B7EEB4C}">
      <dsp:nvSpPr>
        <dsp:cNvPr id="0" name=""/>
        <dsp:cNvSpPr/>
      </dsp:nvSpPr>
      <dsp:spPr>
        <a:xfrm rot="5400000">
          <a:off x="5619243" y="3575261"/>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224540-4F02-4D1F-8BAC-AF0DD18A3922}">
      <dsp:nvSpPr>
        <dsp:cNvPr id="0" name=""/>
        <dsp:cNvSpPr/>
      </dsp:nvSpPr>
      <dsp:spPr>
        <a:xfrm>
          <a:off x="5364086" y="3942713"/>
          <a:ext cx="1245218"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Alcohol removal or dilution</a:t>
          </a:r>
        </a:p>
      </dsp:txBody>
      <dsp:txXfrm>
        <a:off x="5412509" y="3991136"/>
        <a:ext cx="1148372" cy="895107"/>
      </dsp:txXfrm>
    </dsp:sp>
    <dsp:sp modelId="{373EB421-505F-445A-B7C6-3EC0FB620D41}">
      <dsp:nvSpPr>
        <dsp:cNvPr id="0" name=""/>
        <dsp:cNvSpPr/>
      </dsp:nvSpPr>
      <dsp:spPr>
        <a:xfrm rot="9000000">
          <a:off x="4925041" y="2981053"/>
          <a:ext cx="344465" cy="0"/>
        </a:xfrm>
        <a:custGeom>
          <a:avLst/>
          <a:gdLst/>
          <a:ahLst/>
          <a:cxnLst/>
          <a:rect l="0" t="0" r="0" b="0"/>
          <a:pathLst>
            <a:path>
              <a:moveTo>
                <a:pt x="0" y="0"/>
              </a:moveTo>
              <a:lnTo>
                <a:pt x="3444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CE75DB-D638-4FF3-97D1-B48FB98A992E}">
      <dsp:nvSpPr>
        <dsp:cNvPr id="0" name=""/>
        <dsp:cNvSpPr/>
      </dsp:nvSpPr>
      <dsp:spPr>
        <a:xfrm>
          <a:off x="3611151" y="2957141"/>
          <a:ext cx="1336964"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pH correction</a:t>
          </a:r>
        </a:p>
      </dsp:txBody>
      <dsp:txXfrm>
        <a:off x="3659574" y="3005564"/>
        <a:ext cx="1240118" cy="895107"/>
      </dsp:txXfrm>
    </dsp:sp>
    <dsp:sp modelId="{88AB9E48-BAB1-45E2-B7CA-84C4A084993C}">
      <dsp:nvSpPr>
        <dsp:cNvPr id="0" name=""/>
        <dsp:cNvSpPr/>
      </dsp:nvSpPr>
      <dsp:spPr>
        <a:xfrm rot="12600000">
          <a:off x="4993934" y="1972497"/>
          <a:ext cx="270626" cy="0"/>
        </a:xfrm>
        <a:custGeom>
          <a:avLst/>
          <a:gdLst/>
          <a:ahLst/>
          <a:cxnLst/>
          <a:rect l="0" t="0" r="0" b="0"/>
          <a:pathLst>
            <a:path>
              <a:moveTo>
                <a:pt x="0" y="0"/>
              </a:moveTo>
              <a:lnTo>
                <a:pt x="270626"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357E7-093D-40D8-B58D-621CEAE0EACE}">
      <dsp:nvSpPr>
        <dsp:cNvPr id="0" name=""/>
        <dsp:cNvSpPr/>
      </dsp:nvSpPr>
      <dsp:spPr>
        <a:xfrm>
          <a:off x="3547205" y="985996"/>
          <a:ext cx="146485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Stabilisation</a:t>
          </a:r>
        </a:p>
      </dsp:txBody>
      <dsp:txXfrm>
        <a:off x="3595628" y="1034419"/>
        <a:ext cx="1368011" cy="895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15E8-3795-4757-A62C-A91DEAB093A8}">
      <dsp:nvSpPr>
        <dsp:cNvPr id="0" name=""/>
        <dsp:cNvSpPr/>
      </dsp:nvSpPr>
      <dsp:spPr>
        <a:xfrm>
          <a:off x="5246432" y="1727281"/>
          <a:ext cx="1480527" cy="1480527"/>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Great tasting low or no alcohol beer</a:t>
          </a:r>
        </a:p>
      </dsp:txBody>
      <dsp:txXfrm>
        <a:off x="5318705" y="1799554"/>
        <a:ext cx="1335981" cy="1335981"/>
      </dsp:txXfrm>
    </dsp:sp>
    <dsp:sp modelId="{23A24CBA-E7D5-4506-90A1-063BA401366D}">
      <dsp:nvSpPr>
        <dsp:cNvPr id="0" name=""/>
        <dsp:cNvSpPr/>
      </dsp:nvSpPr>
      <dsp:spPr>
        <a:xfrm rot="16200000">
          <a:off x="5619243" y="1359829"/>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5495B-D9A8-4243-A632-5E42BEEF80A7}">
      <dsp:nvSpPr>
        <dsp:cNvPr id="0" name=""/>
        <dsp:cNvSpPr/>
      </dsp:nvSpPr>
      <dsp:spPr>
        <a:xfrm>
          <a:off x="5326917" y="424"/>
          <a:ext cx="1319555"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Wort Production and design</a:t>
          </a:r>
        </a:p>
      </dsp:txBody>
      <dsp:txXfrm>
        <a:off x="5375340" y="48847"/>
        <a:ext cx="1222709" cy="895107"/>
      </dsp:txXfrm>
    </dsp:sp>
    <dsp:sp modelId="{5706401B-6D2D-47CE-B447-5AD048150ABD}">
      <dsp:nvSpPr>
        <dsp:cNvPr id="0" name=""/>
        <dsp:cNvSpPr/>
      </dsp:nvSpPr>
      <dsp:spPr>
        <a:xfrm rot="19785546">
          <a:off x="6714300" y="1989145"/>
          <a:ext cx="186039" cy="0"/>
        </a:xfrm>
        <a:custGeom>
          <a:avLst/>
          <a:gdLst/>
          <a:ahLst/>
          <a:cxnLst/>
          <a:rect l="0" t="0" r="0" b="0"/>
          <a:pathLst>
            <a:path>
              <a:moveTo>
                <a:pt x="0" y="0"/>
              </a:moveTo>
              <a:lnTo>
                <a:pt x="18603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54148A-3D04-4393-9F52-98C7B3B46C39}">
      <dsp:nvSpPr>
        <dsp:cNvPr id="0" name=""/>
        <dsp:cNvSpPr/>
      </dsp:nvSpPr>
      <dsp:spPr>
        <a:xfrm>
          <a:off x="6887682" y="825192"/>
          <a:ext cx="1612142" cy="1294380"/>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Fermentation Method</a:t>
          </a:r>
        </a:p>
      </dsp:txBody>
      <dsp:txXfrm>
        <a:off x="6950868" y="888378"/>
        <a:ext cx="1485770" cy="1168008"/>
      </dsp:txXfrm>
    </dsp:sp>
    <dsp:sp modelId="{DBDE1D9C-3C84-47C1-AAB9-01EFE6BA2DAD}">
      <dsp:nvSpPr>
        <dsp:cNvPr id="0" name=""/>
        <dsp:cNvSpPr/>
      </dsp:nvSpPr>
      <dsp:spPr>
        <a:xfrm rot="1814454">
          <a:off x="6711461" y="2956452"/>
          <a:ext cx="227765" cy="0"/>
        </a:xfrm>
        <a:custGeom>
          <a:avLst/>
          <a:gdLst/>
          <a:ahLst/>
          <a:cxnLst/>
          <a:rect l="0" t="0" r="0" b="0"/>
          <a:pathLst>
            <a:path>
              <a:moveTo>
                <a:pt x="0" y="0"/>
              </a:moveTo>
              <a:lnTo>
                <a:pt x="2277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5264CE-95F2-4FD0-A007-BD1EB9AA2BDB}">
      <dsp:nvSpPr>
        <dsp:cNvPr id="0" name=""/>
        <dsp:cNvSpPr/>
      </dsp:nvSpPr>
      <dsp:spPr>
        <a:xfrm>
          <a:off x="6923729" y="2966732"/>
          <a:ext cx="154004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Choice of Organism</a:t>
          </a:r>
        </a:p>
      </dsp:txBody>
      <dsp:txXfrm>
        <a:off x="6972152" y="3015155"/>
        <a:ext cx="1443201" cy="895107"/>
      </dsp:txXfrm>
    </dsp:sp>
    <dsp:sp modelId="{82F4C82F-D4B6-4AC1-A4C9-3EAC4B7EEB4C}">
      <dsp:nvSpPr>
        <dsp:cNvPr id="0" name=""/>
        <dsp:cNvSpPr/>
      </dsp:nvSpPr>
      <dsp:spPr>
        <a:xfrm rot="5400000">
          <a:off x="5619243" y="3575261"/>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224540-4F02-4D1F-8BAC-AF0DD18A3922}">
      <dsp:nvSpPr>
        <dsp:cNvPr id="0" name=""/>
        <dsp:cNvSpPr/>
      </dsp:nvSpPr>
      <dsp:spPr>
        <a:xfrm>
          <a:off x="5364086" y="3942713"/>
          <a:ext cx="1245218"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Alcohol removal or dilution</a:t>
          </a:r>
        </a:p>
      </dsp:txBody>
      <dsp:txXfrm>
        <a:off x="5412509" y="3991136"/>
        <a:ext cx="1148372" cy="895107"/>
      </dsp:txXfrm>
    </dsp:sp>
    <dsp:sp modelId="{373EB421-505F-445A-B7C6-3EC0FB620D41}">
      <dsp:nvSpPr>
        <dsp:cNvPr id="0" name=""/>
        <dsp:cNvSpPr/>
      </dsp:nvSpPr>
      <dsp:spPr>
        <a:xfrm rot="9000000">
          <a:off x="4925041" y="2981053"/>
          <a:ext cx="344465" cy="0"/>
        </a:xfrm>
        <a:custGeom>
          <a:avLst/>
          <a:gdLst/>
          <a:ahLst/>
          <a:cxnLst/>
          <a:rect l="0" t="0" r="0" b="0"/>
          <a:pathLst>
            <a:path>
              <a:moveTo>
                <a:pt x="0" y="0"/>
              </a:moveTo>
              <a:lnTo>
                <a:pt x="3444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CE75DB-D638-4FF3-97D1-B48FB98A992E}">
      <dsp:nvSpPr>
        <dsp:cNvPr id="0" name=""/>
        <dsp:cNvSpPr/>
      </dsp:nvSpPr>
      <dsp:spPr>
        <a:xfrm>
          <a:off x="3611151" y="2957141"/>
          <a:ext cx="1336964"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pH correction</a:t>
          </a:r>
        </a:p>
      </dsp:txBody>
      <dsp:txXfrm>
        <a:off x="3659574" y="3005564"/>
        <a:ext cx="1240118" cy="895107"/>
      </dsp:txXfrm>
    </dsp:sp>
    <dsp:sp modelId="{88AB9E48-BAB1-45E2-B7CA-84C4A084993C}">
      <dsp:nvSpPr>
        <dsp:cNvPr id="0" name=""/>
        <dsp:cNvSpPr/>
      </dsp:nvSpPr>
      <dsp:spPr>
        <a:xfrm rot="12600000">
          <a:off x="4993934" y="1972497"/>
          <a:ext cx="270626" cy="0"/>
        </a:xfrm>
        <a:custGeom>
          <a:avLst/>
          <a:gdLst/>
          <a:ahLst/>
          <a:cxnLst/>
          <a:rect l="0" t="0" r="0" b="0"/>
          <a:pathLst>
            <a:path>
              <a:moveTo>
                <a:pt x="0" y="0"/>
              </a:moveTo>
              <a:lnTo>
                <a:pt x="270626"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357E7-093D-40D8-B58D-621CEAE0EACE}">
      <dsp:nvSpPr>
        <dsp:cNvPr id="0" name=""/>
        <dsp:cNvSpPr/>
      </dsp:nvSpPr>
      <dsp:spPr>
        <a:xfrm>
          <a:off x="3547205" y="985996"/>
          <a:ext cx="146485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Stabilisation</a:t>
          </a:r>
        </a:p>
      </dsp:txBody>
      <dsp:txXfrm>
        <a:off x="3595628" y="1034419"/>
        <a:ext cx="1368011" cy="895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15E8-3795-4757-A62C-A91DEAB093A8}">
      <dsp:nvSpPr>
        <dsp:cNvPr id="0" name=""/>
        <dsp:cNvSpPr/>
      </dsp:nvSpPr>
      <dsp:spPr>
        <a:xfrm>
          <a:off x="5246432" y="1727281"/>
          <a:ext cx="1480527" cy="1480527"/>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Great tasting low or no alcohol beer</a:t>
          </a:r>
        </a:p>
      </dsp:txBody>
      <dsp:txXfrm>
        <a:off x="5318705" y="1799554"/>
        <a:ext cx="1335981" cy="1335981"/>
      </dsp:txXfrm>
    </dsp:sp>
    <dsp:sp modelId="{23A24CBA-E7D5-4506-90A1-063BA401366D}">
      <dsp:nvSpPr>
        <dsp:cNvPr id="0" name=""/>
        <dsp:cNvSpPr/>
      </dsp:nvSpPr>
      <dsp:spPr>
        <a:xfrm rot="16200000">
          <a:off x="5619243" y="1359829"/>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5495B-D9A8-4243-A632-5E42BEEF80A7}">
      <dsp:nvSpPr>
        <dsp:cNvPr id="0" name=""/>
        <dsp:cNvSpPr/>
      </dsp:nvSpPr>
      <dsp:spPr>
        <a:xfrm>
          <a:off x="5326917" y="424"/>
          <a:ext cx="1319555"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Wort Production and design</a:t>
          </a:r>
        </a:p>
      </dsp:txBody>
      <dsp:txXfrm>
        <a:off x="5375340" y="48847"/>
        <a:ext cx="1222709" cy="895107"/>
      </dsp:txXfrm>
    </dsp:sp>
    <dsp:sp modelId="{5706401B-6D2D-47CE-B447-5AD048150ABD}">
      <dsp:nvSpPr>
        <dsp:cNvPr id="0" name=""/>
        <dsp:cNvSpPr/>
      </dsp:nvSpPr>
      <dsp:spPr>
        <a:xfrm rot="19785546">
          <a:off x="6714300" y="1989145"/>
          <a:ext cx="186039" cy="0"/>
        </a:xfrm>
        <a:custGeom>
          <a:avLst/>
          <a:gdLst/>
          <a:ahLst/>
          <a:cxnLst/>
          <a:rect l="0" t="0" r="0" b="0"/>
          <a:pathLst>
            <a:path>
              <a:moveTo>
                <a:pt x="0" y="0"/>
              </a:moveTo>
              <a:lnTo>
                <a:pt x="18603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54148A-3D04-4393-9F52-98C7B3B46C39}">
      <dsp:nvSpPr>
        <dsp:cNvPr id="0" name=""/>
        <dsp:cNvSpPr/>
      </dsp:nvSpPr>
      <dsp:spPr>
        <a:xfrm>
          <a:off x="6887682" y="825192"/>
          <a:ext cx="1612142" cy="1294380"/>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Fermentation Method</a:t>
          </a:r>
        </a:p>
      </dsp:txBody>
      <dsp:txXfrm>
        <a:off x="6950868" y="888378"/>
        <a:ext cx="1485770" cy="1168008"/>
      </dsp:txXfrm>
    </dsp:sp>
    <dsp:sp modelId="{DBDE1D9C-3C84-47C1-AAB9-01EFE6BA2DAD}">
      <dsp:nvSpPr>
        <dsp:cNvPr id="0" name=""/>
        <dsp:cNvSpPr/>
      </dsp:nvSpPr>
      <dsp:spPr>
        <a:xfrm rot="1814454">
          <a:off x="6711461" y="2956452"/>
          <a:ext cx="227765" cy="0"/>
        </a:xfrm>
        <a:custGeom>
          <a:avLst/>
          <a:gdLst/>
          <a:ahLst/>
          <a:cxnLst/>
          <a:rect l="0" t="0" r="0" b="0"/>
          <a:pathLst>
            <a:path>
              <a:moveTo>
                <a:pt x="0" y="0"/>
              </a:moveTo>
              <a:lnTo>
                <a:pt x="2277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5264CE-95F2-4FD0-A007-BD1EB9AA2BDB}">
      <dsp:nvSpPr>
        <dsp:cNvPr id="0" name=""/>
        <dsp:cNvSpPr/>
      </dsp:nvSpPr>
      <dsp:spPr>
        <a:xfrm>
          <a:off x="6923729" y="2966732"/>
          <a:ext cx="154004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Choice of Organism</a:t>
          </a:r>
        </a:p>
      </dsp:txBody>
      <dsp:txXfrm>
        <a:off x="6972152" y="3015155"/>
        <a:ext cx="1443201" cy="895107"/>
      </dsp:txXfrm>
    </dsp:sp>
    <dsp:sp modelId="{82F4C82F-D4B6-4AC1-A4C9-3EAC4B7EEB4C}">
      <dsp:nvSpPr>
        <dsp:cNvPr id="0" name=""/>
        <dsp:cNvSpPr/>
      </dsp:nvSpPr>
      <dsp:spPr>
        <a:xfrm rot="5400000">
          <a:off x="5619243" y="3575261"/>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224540-4F02-4D1F-8BAC-AF0DD18A3922}">
      <dsp:nvSpPr>
        <dsp:cNvPr id="0" name=""/>
        <dsp:cNvSpPr/>
      </dsp:nvSpPr>
      <dsp:spPr>
        <a:xfrm>
          <a:off x="5364086" y="3942713"/>
          <a:ext cx="1245218"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Alcohol removal or dilution</a:t>
          </a:r>
        </a:p>
      </dsp:txBody>
      <dsp:txXfrm>
        <a:off x="5412509" y="3991136"/>
        <a:ext cx="1148372" cy="895107"/>
      </dsp:txXfrm>
    </dsp:sp>
    <dsp:sp modelId="{373EB421-505F-445A-B7C6-3EC0FB620D41}">
      <dsp:nvSpPr>
        <dsp:cNvPr id="0" name=""/>
        <dsp:cNvSpPr/>
      </dsp:nvSpPr>
      <dsp:spPr>
        <a:xfrm rot="9000000">
          <a:off x="4925041" y="2981053"/>
          <a:ext cx="344465" cy="0"/>
        </a:xfrm>
        <a:custGeom>
          <a:avLst/>
          <a:gdLst/>
          <a:ahLst/>
          <a:cxnLst/>
          <a:rect l="0" t="0" r="0" b="0"/>
          <a:pathLst>
            <a:path>
              <a:moveTo>
                <a:pt x="0" y="0"/>
              </a:moveTo>
              <a:lnTo>
                <a:pt x="3444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CE75DB-D638-4FF3-97D1-B48FB98A992E}">
      <dsp:nvSpPr>
        <dsp:cNvPr id="0" name=""/>
        <dsp:cNvSpPr/>
      </dsp:nvSpPr>
      <dsp:spPr>
        <a:xfrm>
          <a:off x="3611151" y="2957141"/>
          <a:ext cx="1336964"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pH correction</a:t>
          </a:r>
        </a:p>
      </dsp:txBody>
      <dsp:txXfrm>
        <a:off x="3659574" y="3005564"/>
        <a:ext cx="1240118" cy="895107"/>
      </dsp:txXfrm>
    </dsp:sp>
    <dsp:sp modelId="{88AB9E48-BAB1-45E2-B7CA-84C4A084993C}">
      <dsp:nvSpPr>
        <dsp:cNvPr id="0" name=""/>
        <dsp:cNvSpPr/>
      </dsp:nvSpPr>
      <dsp:spPr>
        <a:xfrm rot="12600000">
          <a:off x="4993934" y="1972497"/>
          <a:ext cx="270626" cy="0"/>
        </a:xfrm>
        <a:custGeom>
          <a:avLst/>
          <a:gdLst/>
          <a:ahLst/>
          <a:cxnLst/>
          <a:rect l="0" t="0" r="0" b="0"/>
          <a:pathLst>
            <a:path>
              <a:moveTo>
                <a:pt x="0" y="0"/>
              </a:moveTo>
              <a:lnTo>
                <a:pt x="270626"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357E7-093D-40D8-B58D-621CEAE0EACE}">
      <dsp:nvSpPr>
        <dsp:cNvPr id="0" name=""/>
        <dsp:cNvSpPr/>
      </dsp:nvSpPr>
      <dsp:spPr>
        <a:xfrm>
          <a:off x="3547205" y="985996"/>
          <a:ext cx="146485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Stabilisation</a:t>
          </a:r>
        </a:p>
      </dsp:txBody>
      <dsp:txXfrm>
        <a:off x="3595628" y="1034419"/>
        <a:ext cx="1368011" cy="895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15E8-3795-4757-A62C-A91DEAB093A8}">
      <dsp:nvSpPr>
        <dsp:cNvPr id="0" name=""/>
        <dsp:cNvSpPr/>
      </dsp:nvSpPr>
      <dsp:spPr>
        <a:xfrm>
          <a:off x="5246432" y="1727281"/>
          <a:ext cx="1480527" cy="1480527"/>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Great tasting low or no alcohol beer</a:t>
          </a:r>
        </a:p>
      </dsp:txBody>
      <dsp:txXfrm>
        <a:off x="5318705" y="1799554"/>
        <a:ext cx="1335981" cy="1335981"/>
      </dsp:txXfrm>
    </dsp:sp>
    <dsp:sp modelId="{23A24CBA-E7D5-4506-90A1-063BA401366D}">
      <dsp:nvSpPr>
        <dsp:cNvPr id="0" name=""/>
        <dsp:cNvSpPr/>
      </dsp:nvSpPr>
      <dsp:spPr>
        <a:xfrm rot="16200000">
          <a:off x="5619243" y="1359829"/>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5495B-D9A8-4243-A632-5E42BEEF80A7}">
      <dsp:nvSpPr>
        <dsp:cNvPr id="0" name=""/>
        <dsp:cNvSpPr/>
      </dsp:nvSpPr>
      <dsp:spPr>
        <a:xfrm>
          <a:off x="5326917" y="424"/>
          <a:ext cx="1319555"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Wort Production and design</a:t>
          </a:r>
        </a:p>
      </dsp:txBody>
      <dsp:txXfrm>
        <a:off x="5375340" y="48847"/>
        <a:ext cx="1222709" cy="895107"/>
      </dsp:txXfrm>
    </dsp:sp>
    <dsp:sp modelId="{5706401B-6D2D-47CE-B447-5AD048150ABD}">
      <dsp:nvSpPr>
        <dsp:cNvPr id="0" name=""/>
        <dsp:cNvSpPr/>
      </dsp:nvSpPr>
      <dsp:spPr>
        <a:xfrm rot="19785546">
          <a:off x="6714300" y="1989145"/>
          <a:ext cx="186039" cy="0"/>
        </a:xfrm>
        <a:custGeom>
          <a:avLst/>
          <a:gdLst/>
          <a:ahLst/>
          <a:cxnLst/>
          <a:rect l="0" t="0" r="0" b="0"/>
          <a:pathLst>
            <a:path>
              <a:moveTo>
                <a:pt x="0" y="0"/>
              </a:moveTo>
              <a:lnTo>
                <a:pt x="18603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54148A-3D04-4393-9F52-98C7B3B46C39}">
      <dsp:nvSpPr>
        <dsp:cNvPr id="0" name=""/>
        <dsp:cNvSpPr/>
      </dsp:nvSpPr>
      <dsp:spPr>
        <a:xfrm>
          <a:off x="6887682" y="825192"/>
          <a:ext cx="1612142" cy="1294380"/>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Fermentation Method</a:t>
          </a:r>
        </a:p>
      </dsp:txBody>
      <dsp:txXfrm>
        <a:off x="6950868" y="888378"/>
        <a:ext cx="1485770" cy="1168008"/>
      </dsp:txXfrm>
    </dsp:sp>
    <dsp:sp modelId="{DBDE1D9C-3C84-47C1-AAB9-01EFE6BA2DAD}">
      <dsp:nvSpPr>
        <dsp:cNvPr id="0" name=""/>
        <dsp:cNvSpPr/>
      </dsp:nvSpPr>
      <dsp:spPr>
        <a:xfrm rot="1814454">
          <a:off x="6711461" y="2956452"/>
          <a:ext cx="227765" cy="0"/>
        </a:xfrm>
        <a:custGeom>
          <a:avLst/>
          <a:gdLst/>
          <a:ahLst/>
          <a:cxnLst/>
          <a:rect l="0" t="0" r="0" b="0"/>
          <a:pathLst>
            <a:path>
              <a:moveTo>
                <a:pt x="0" y="0"/>
              </a:moveTo>
              <a:lnTo>
                <a:pt x="2277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5264CE-95F2-4FD0-A007-BD1EB9AA2BDB}">
      <dsp:nvSpPr>
        <dsp:cNvPr id="0" name=""/>
        <dsp:cNvSpPr/>
      </dsp:nvSpPr>
      <dsp:spPr>
        <a:xfrm>
          <a:off x="6923729" y="2966732"/>
          <a:ext cx="154004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Choice of Organism</a:t>
          </a:r>
        </a:p>
      </dsp:txBody>
      <dsp:txXfrm>
        <a:off x="6972152" y="3015155"/>
        <a:ext cx="1443201" cy="895107"/>
      </dsp:txXfrm>
    </dsp:sp>
    <dsp:sp modelId="{82F4C82F-D4B6-4AC1-A4C9-3EAC4B7EEB4C}">
      <dsp:nvSpPr>
        <dsp:cNvPr id="0" name=""/>
        <dsp:cNvSpPr/>
      </dsp:nvSpPr>
      <dsp:spPr>
        <a:xfrm rot="5400000">
          <a:off x="5619243" y="3575261"/>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224540-4F02-4D1F-8BAC-AF0DD18A3922}">
      <dsp:nvSpPr>
        <dsp:cNvPr id="0" name=""/>
        <dsp:cNvSpPr/>
      </dsp:nvSpPr>
      <dsp:spPr>
        <a:xfrm>
          <a:off x="5364086" y="3942713"/>
          <a:ext cx="1245218"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Alcohol removal or dilution</a:t>
          </a:r>
        </a:p>
      </dsp:txBody>
      <dsp:txXfrm>
        <a:off x="5412509" y="3991136"/>
        <a:ext cx="1148372" cy="895107"/>
      </dsp:txXfrm>
    </dsp:sp>
    <dsp:sp modelId="{373EB421-505F-445A-B7C6-3EC0FB620D41}">
      <dsp:nvSpPr>
        <dsp:cNvPr id="0" name=""/>
        <dsp:cNvSpPr/>
      </dsp:nvSpPr>
      <dsp:spPr>
        <a:xfrm rot="9000000">
          <a:off x="4925041" y="2981053"/>
          <a:ext cx="344465" cy="0"/>
        </a:xfrm>
        <a:custGeom>
          <a:avLst/>
          <a:gdLst/>
          <a:ahLst/>
          <a:cxnLst/>
          <a:rect l="0" t="0" r="0" b="0"/>
          <a:pathLst>
            <a:path>
              <a:moveTo>
                <a:pt x="0" y="0"/>
              </a:moveTo>
              <a:lnTo>
                <a:pt x="3444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CE75DB-D638-4FF3-97D1-B48FB98A992E}">
      <dsp:nvSpPr>
        <dsp:cNvPr id="0" name=""/>
        <dsp:cNvSpPr/>
      </dsp:nvSpPr>
      <dsp:spPr>
        <a:xfrm>
          <a:off x="3611151" y="2957141"/>
          <a:ext cx="1336964"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pH correction</a:t>
          </a:r>
        </a:p>
      </dsp:txBody>
      <dsp:txXfrm>
        <a:off x="3659574" y="3005564"/>
        <a:ext cx="1240118" cy="895107"/>
      </dsp:txXfrm>
    </dsp:sp>
    <dsp:sp modelId="{88AB9E48-BAB1-45E2-B7CA-84C4A084993C}">
      <dsp:nvSpPr>
        <dsp:cNvPr id="0" name=""/>
        <dsp:cNvSpPr/>
      </dsp:nvSpPr>
      <dsp:spPr>
        <a:xfrm rot="12600000">
          <a:off x="4993934" y="1972497"/>
          <a:ext cx="270626" cy="0"/>
        </a:xfrm>
        <a:custGeom>
          <a:avLst/>
          <a:gdLst/>
          <a:ahLst/>
          <a:cxnLst/>
          <a:rect l="0" t="0" r="0" b="0"/>
          <a:pathLst>
            <a:path>
              <a:moveTo>
                <a:pt x="0" y="0"/>
              </a:moveTo>
              <a:lnTo>
                <a:pt x="270626"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357E7-093D-40D8-B58D-621CEAE0EACE}">
      <dsp:nvSpPr>
        <dsp:cNvPr id="0" name=""/>
        <dsp:cNvSpPr/>
      </dsp:nvSpPr>
      <dsp:spPr>
        <a:xfrm>
          <a:off x="3547205" y="985996"/>
          <a:ext cx="146485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Stabilisation</a:t>
          </a:r>
        </a:p>
      </dsp:txBody>
      <dsp:txXfrm>
        <a:off x="3595628" y="1034419"/>
        <a:ext cx="1368011" cy="895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15E8-3795-4757-A62C-A91DEAB093A8}">
      <dsp:nvSpPr>
        <dsp:cNvPr id="0" name=""/>
        <dsp:cNvSpPr/>
      </dsp:nvSpPr>
      <dsp:spPr>
        <a:xfrm>
          <a:off x="5246432" y="1727281"/>
          <a:ext cx="1480527" cy="1480527"/>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Great tasting low or no alcohol beer</a:t>
          </a:r>
        </a:p>
      </dsp:txBody>
      <dsp:txXfrm>
        <a:off x="5318705" y="1799554"/>
        <a:ext cx="1335981" cy="1335981"/>
      </dsp:txXfrm>
    </dsp:sp>
    <dsp:sp modelId="{23A24CBA-E7D5-4506-90A1-063BA401366D}">
      <dsp:nvSpPr>
        <dsp:cNvPr id="0" name=""/>
        <dsp:cNvSpPr/>
      </dsp:nvSpPr>
      <dsp:spPr>
        <a:xfrm rot="16200000">
          <a:off x="5619243" y="1359829"/>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75495B-D9A8-4243-A632-5E42BEEF80A7}">
      <dsp:nvSpPr>
        <dsp:cNvPr id="0" name=""/>
        <dsp:cNvSpPr/>
      </dsp:nvSpPr>
      <dsp:spPr>
        <a:xfrm>
          <a:off x="5326917" y="424"/>
          <a:ext cx="1319555"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Wort Production and design</a:t>
          </a:r>
        </a:p>
      </dsp:txBody>
      <dsp:txXfrm>
        <a:off x="5375340" y="48847"/>
        <a:ext cx="1222709" cy="895107"/>
      </dsp:txXfrm>
    </dsp:sp>
    <dsp:sp modelId="{5706401B-6D2D-47CE-B447-5AD048150ABD}">
      <dsp:nvSpPr>
        <dsp:cNvPr id="0" name=""/>
        <dsp:cNvSpPr/>
      </dsp:nvSpPr>
      <dsp:spPr>
        <a:xfrm rot="19785546">
          <a:off x="6714300" y="1989145"/>
          <a:ext cx="186039" cy="0"/>
        </a:xfrm>
        <a:custGeom>
          <a:avLst/>
          <a:gdLst/>
          <a:ahLst/>
          <a:cxnLst/>
          <a:rect l="0" t="0" r="0" b="0"/>
          <a:pathLst>
            <a:path>
              <a:moveTo>
                <a:pt x="0" y="0"/>
              </a:moveTo>
              <a:lnTo>
                <a:pt x="18603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54148A-3D04-4393-9F52-98C7B3B46C39}">
      <dsp:nvSpPr>
        <dsp:cNvPr id="0" name=""/>
        <dsp:cNvSpPr/>
      </dsp:nvSpPr>
      <dsp:spPr>
        <a:xfrm>
          <a:off x="6887682" y="825192"/>
          <a:ext cx="1612142" cy="1294380"/>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Fermentation Method</a:t>
          </a:r>
        </a:p>
      </dsp:txBody>
      <dsp:txXfrm>
        <a:off x="6950868" y="888378"/>
        <a:ext cx="1485770" cy="1168008"/>
      </dsp:txXfrm>
    </dsp:sp>
    <dsp:sp modelId="{DBDE1D9C-3C84-47C1-AAB9-01EFE6BA2DAD}">
      <dsp:nvSpPr>
        <dsp:cNvPr id="0" name=""/>
        <dsp:cNvSpPr/>
      </dsp:nvSpPr>
      <dsp:spPr>
        <a:xfrm rot="1814454">
          <a:off x="6711461" y="2956452"/>
          <a:ext cx="227765" cy="0"/>
        </a:xfrm>
        <a:custGeom>
          <a:avLst/>
          <a:gdLst/>
          <a:ahLst/>
          <a:cxnLst/>
          <a:rect l="0" t="0" r="0" b="0"/>
          <a:pathLst>
            <a:path>
              <a:moveTo>
                <a:pt x="0" y="0"/>
              </a:moveTo>
              <a:lnTo>
                <a:pt x="2277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5264CE-95F2-4FD0-A007-BD1EB9AA2BDB}">
      <dsp:nvSpPr>
        <dsp:cNvPr id="0" name=""/>
        <dsp:cNvSpPr/>
      </dsp:nvSpPr>
      <dsp:spPr>
        <a:xfrm>
          <a:off x="6923729" y="2966732"/>
          <a:ext cx="154004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Choice of Organism</a:t>
          </a:r>
        </a:p>
      </dsp:txBody>
      <dsp:txXfrm>
        <a:off x="6972152" y="3015155"/>
        <a:ext cx="1443201" cy="895107"/>
      </dsp:txXfrm>
    </dsp:sp>
    <dsp:sp modelId="{82F4C82F-D4B6-4AC1-A4C9-3EAC4B7EEB4C}">
      <dsp:nvSpPr>
        <dsp:cNvPr id="0" name=""/>
        <dsp:cNvSpPr/>
      </dsp:nvSpPr>
      <dsp:spPr>
        <a:xfrm rot="5400000">
          <a:off x="5619243" y="3575261"/>
          <a:ext cx="734904" cy="0"/>
        </a:xfrm>
        <a:custGeom>
          <a:avLst/>
          <a:gdLst/>
          <a:ahLst/>
          <a:cxnLst/>
          <a:rect l="0" t="0" r="0" b="0"/>
          <a:pathLst>
            <a:path>
              <a:moveTo>
                <a:pt x="0" y="0"/>
              </a:moveTo>
              <a:lnTo>
                <a:pt x="73490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224540-4F02-4D1F-8BAC-AF0DD18A3922}">
      <dsp:nvSpPr>
        <dsp:cNvPr id="0" name=""/>
        <dsp:cNvSpPr/>
      </dsp:nvSpPr>
      <dsp:spPr>
        <a:xfrm>
          <a:off x="5364086" y="3942713"/>
          <a:ext cx="1245218"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Alcohol removal or dilution</a:t>
          </a:r>
        </a:p>
      </dsp:txBody>
      <dsp:txXfrm>
        <a:off x="5412509" y="3991136"/>
        <a:ext cx="1148372" cy="895107"/>
      </dsp:txXfrm>
    </dsp:sp>
    <dsp:sp modelId="{373EB421-505F-445A-B7C6-3EC0FB620D41}">
      <dsp:nvSpPr>
        <dsp:cNvPr id="0" name=""/>
        <dsp:cNvSpPr/>
      </dsp:nvSpPr>
      <dsp:spPr>
        <a:xfrm rot="9000000">
          <a:off x="4925041" y="2981053"/>
          <a:ext cx="344465" cy="0"/>
        </a:xfrm>
        <a:custGeom>
          <a:avLst/>
          <a:gdLst/>
          <a:ahLst/>
          <a:cxnLst/>
          <a:rect l="0" t="0" r="0" b="0"/>
          <a:pathLst>
            <a:path>
              <a:moveTo>
                <a:pt x="0" y="0"/>
              </a:moveTo>
              <a:lnTo>
                <a:pt x="344465"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CE75DB-D638-4FF3-97D1-B48FB98A992E}">
      <dsp:nvSpPr>
        <dsp:cNvPr id="0" name=""/>
        <dsp:cNvSpPr/>
      </dsp:nvSpPr>
      <dsp:spPr>
        <a:xfrm>
          <a:off x="3611151" y="2957141"/>
          <a:ext cx="1336964"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chemeClr val="bg1"/>
              </a:solidFill>
            </a:rPr>
            <a:t>pH correction</a:t>
          </a:r>
        </a:p>
      </dsp:txBody>
      <dsp:txXfrm>
        <a:off x="3659574" y="3005564"/>
        <a:ext cx="1240118" cy="895107"/>
      </dsp:txXfrm>
    </dsp:sp>
    <dsp:sp modelId="{88AB9E48-BAB1-45E2-B7CA-84C4A084993C}">
      <dsp:nvSpPr>
        <dsp:cNvPr id="0" name=""/>
        <dsp:cNvSpPr/>
      </dsp:nvSpPr>
      <dsp:spPr>
        <a:xfrm rot="12600000">
          <a:off x="4993934" y="1972497"/>
          <a:ext cx="270626" cy="0"/>
        </a:xfrm>
        <a:custGeom>
          <a:avLst/>
          <a:gdLst/>
          <a:ahLst/>
          <a:cxnLst/>
          <a:rect l="0" t="0" r="0" b="0"/>
          <a:pathLst>
            <a:path>
              <a:moveTo>
                <a:pt x="0" y="0"/>
              </a:moveTo>
              <a:lnTo>
                <a:pt x="270626"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2357E7-093D-40D8-B58D-621CEAE0EACE}">
      <dsp:nvSpPr>
        <dsp:cNvPr id="0" name=""/>
        <dsp:cNvSpPr/>
      </dsp:nvSpPr>
      <dsp:spPr>
        <a:xfrm>
          <a:off x="3547205" y="985996"/>
          <a:ext cx="1464857" cy="991953"/>
        </a:xfrm>
        <a:prstGeom prst="roundRect">
          <a:avLst/>
        </a:prstGeom>
        <a:noFill/>
        <a:ln w="28575">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a:solidFill>
                <a:srgbClr val="FFFF00"/>
              </a:solidFill>
            </a:rPr>
            <a:t>Stabilisation</a:t>
          </a:r>
        </a:p>
      </dsp:txBody>
      <dsp:txXfrm>
        <a:off x="3595628" y="1034419"/>
        <a:ext cx="1368011" cy="8951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4C551-BA48-49C4-A60C-3CD78A7E973B}"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34E37-6F1E-47E7-A93B-CAC021A3D814}" type="slidenum">
              <a:rPr lang="en-GB" smtClean="0"/>
              <a:t>‹#›</a:t>
            </a:fld>
            <a:endParaRPr lang="en-GB"/>
          </a:p>
        </p:txBody>
      </p:sp>
    </p:spTree>
    <p:extLst>
      <p:ext uri="{BB962C8B-B14F-4D97-AF65-F5344CB8AC3E}">
        <p14:creationId xmlns:p14="http://schemas.microsoft.com/office/powerpoint/2010/main" val="418950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normal circumstances brewers wort is made up of anywhere between 75% and 95% fermentable sugar. Yeast in the presence of fermentable sugar creates alcohol. In order to create less alcohol we need either reduce the concentration of fermentable sugars in the wort, use a yeast unable to consume all the sugars, or a combination of the two techniques</a:t>
            </a:r>
          </a:p>
        </p:txBody>
      </p:sp>
      <p:sp>
        <p:nvSpPr>
          <p:cNvPr id="4" name="Slide Number Placeholder 3"/>
          <p:cNvSpPr>
            <a:spLocks noGrp="1"/>
          </p:cNvSpPr>
          <p:nvPr>
            <p:ph type="sldNum" sz="quarter" idx="5"/>
          </p:nvPr>
        </p:nvSpPr>
        <p:spPr/>
        <p:txBody>
          <a:bodyPr/>
          <a:lstStyle/>
          <a:p>
            <a:fld id="{15434E37-6F1E-47E7-A93B-CAC021A3D814}" type="slidenum">
              <a:rPr lang="en-GB" smtClean="0"/>
              <a:t>4</a:t>
            </a:fld>
            <a:endParaRPr lang="en-GB"/>
          </a:p>
        </p:txBody>
      </p:sp>
    </p:spTree>
    <p:extLst>
      <p:ext uri="{BB962C8B-B14F-4D97-AF65-F5344CB8AC3E}">
        <p14:creationId xmlns:p14="http://schemas.microsoft.com/office/powerpoint/2010/main" val="336457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34E37-6F1E-47E7-A93B-CAC021A3D814}" type="slidenum">
              <a:rPr lang="en-GB" smtClean="0"/>
              <a:t>20</a:t>
            </a:fld>
            <a:endParaRPr lang="en-GB"/>
          </a:p>
        </p:txBody>
      </p:sp>
    </p:spTree>
    <p:extLst>
      <p:ext uri="{BB962C8B-B14F-4D97-AF65-F5344CB8AC3E}">
        <p14:creationId xmlns:p14="http://schemas.microsoft.com/office/powerpoint/2010/main" val="387474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mashing process relies on two enzymes, beta amylase and alpha amylase. A normal mash aims to maximise starch breakdown by activating both enzymes near their optimum temperature, the so called brewers window. The fermentability of wort can be skewed in favour of being less fermentable by mashing in at higher temperatures to avoid beta amylase activity this is the low alcohol window.</a:t>
            </a:r>
          </a:p>
          <a:p>
            <a:endParaRPr lang="en-GB" dirty="0"/>
          </a:p>
        </p:txBody>
      </p:sp>
      <p:sp>
        <p:nvSpPr>
          <p:cNvPr id="4" name="Slide Number Placeholder 3"/>
          <p:cNvSpPr>
            <a:spLocks noGrp="1"/>
          </p:cNvSpPr>
          <p:nvPr>
            <p:ph type="sldNum" sz="quarter" idx="5"/>
          </p:nvPr>
        </p:nvSpPr>
        <p:spPr/>
        <p:txBody>
          <a:bodyPr/>
          <a:lstStyle/>
          <a:p>
            <a:fld id="{15434E37-6F1E-47E7-A93B-CAC021A3D814}" type="slidenum">
              <a:rPr lang="en-GB" smtClean="0"/>
              <a:t>5</a:t>
            </a:fld>
            <a:endParaRPr lang="en-GB"/>
          </a:p>
        </p:txBody>
      </p:sp>
    </p:spTree>
    <p:extLst>
      <p:ext uri="{BB962C8B-B14F-4D97-AF65-F5344CB8AC3E}">
        <p14:creationId xmlns:p14="http://schemas.microsoft.com/office/powerpoint/2010/main" val="78636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Formed</a:t>
            </a:r>
            <a:r>
              <a:rPr lang="en-GB" baseline="0" dirty="0"/>
              <a:t> the basis of an experiment.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DF367-15A2-4B7B-A4EC-C13B04AFD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33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 experimental procedure. Amylopectin and starch will stain black with iodine while dextrin and </a:t>
            </a:r>
            <a:r>
              <a:rPr lang="en-GB" dirty="0" err="1"/>
              <a:t>erythrodextrin</a:t>
            </a:r>
            <a:r>
              <a:rPr lang="en-GB" dirty="0"/>
              <a:t> material will stain red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DF367-15A2-4B7B-A4EC-C13B04AFD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30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Wort strength 1.020</a:t>
            </a:r>
          </a:p>
          <a:p>
            <a:endParaRPr lang="en-GB" dirty="0"/>
          </a:p>
          <a:p>
            <a:r>
              <a:rPr lang="en-GB" dirty="0"/>
              <a:t>Further work by Mascoma using SEC chromatography gave</a:t>
            </a:r>
            <a:r>
              <a:rPr lang="en-GB" baseline="0" dirty="0"/>
              <a:t> good data. Heat map produced shows which temperatures produced the most dextrin and least fermentable sugars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DF367-15A2-4B7B-A4EC-C13B04AFD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2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 depth data</a:t>
            </a:r>
            <a:r>
              <a:rPr lang="en-GB" baseline="0" dirty="0"/>
              <a:t> shows how the degree of polymerisation is influenced by temperature. Of most interest is DP 4-7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DF367-15A2-4B7B-A4EC-C13B04AFD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14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final ethanol content of a beer can be influenced by the yeast and bacteria chosen for fermentation. Some yeast will only ferment simple sugars, naturally reducing the final ethanol content while others will ferment glucose to lactic acid instead of ethanol. Understanding the properties of the organism you choose can help influence the final ethanol content of the beer and control the </a:t>
            </a:r>
            <a:r>
              <a:rPr lang="en-GB" dirty="0" err="1"/>
              <a:t>pH.</a:t>
            </a:r>
            <a:r>
              <a:rPr lang="en-GB" dirty="0"/>
              <a:t> </a:t>
            </a:r>
          </a:p>
          <a:p>
            <a:endParaRPr lang="en-GB" dirty="0"/>
          </a:p>
        </p:txBody>
      </p:sp>
      <p:sp>
        <p:nvSpPr>
          <p:cNvPr id="4" name="Slide Number Placeholder 3"/>
          <p:cNvSpPr>
            <a:spLocks noGrp="1"/>
          </p:cNvSpPr>
          <p:nvPr>
            <p:ph type="sldNum" sz="quarter" idx="5"/>
          </p:nvPr>
        </p:nvSpPr>
        <p:spPr/>
        <p:txBody>
          <a:bodyPr/>
          <a:lstStyle/>
          <a:p>
            <a:fld id="{15434E37-6F1E-47E7-A93B-CAC021A3D814}" type="slidenum">
              <a:rPr lang="en-GB" smtClean="0"/>
              <a:t>13</a:t>
            </a:fld>
            <a:endParaRPr lang="en-GB"/>
          </a:p>
        </p:txBody>
      </p:sp>
    </p:spTree>
    <p:extLst>
      <p:ext uri="{BB962C8B-B14F-4D97-AF65-F5344CB8AC3E}">
        <p14:creationId xmlns:p14="http://schemas.microsoft.com/office/powerpoint/2010/main" val="220111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34E37-6F1E-47E7-A93B-CAC021A3D814}" type="slidenum">
              <a:rPr lang="en-GB" smtClean="0"/>
              <a:t>15</a:t>
            </a:fld>
            <a:endParaRPr lang="en-GB"/>
          </a:p>
        </p:txBody>
      </p:sp>
    </p:spTree>
    <p:extLst>
      <p:ext uri="{BB962C8B-B14F-4D97-AF65-F5344CB8AC3E}">
        <p14:creationId xmlns:p14="http://schemas.microsoft.com/office/powerpoint/2010/main" val="414765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34E37-6F1E-47E7-A93B-CAC021A3D814}" type="slidenum">
              <a:rPr lang="en-GB" smtClean="0"/>
              <a:t>17</a:t>
            </a:fld>
            <a:endParaRPr lang="en-GB"/>
          </a:p>
        </p:txBody>
      </p:sp>
    </p:spTree>
    <p:extLst>
      <p:ext uri="{BB962C8B-B14F-4D97-AF65-F5344CB8AC3E}">
        <p14:creationId xmlns:p14="http://schemas.microsoft.com/office/powerpoint/2010/main" val="219047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838200" y="1825625"/>
            <a:ext cx="10515600" cy="4351338"/>
          </a:xfrm>
          <a:prstGeom prst="rect">
            <a:avLst/>
          </a:prstGeom>
        </p:spPr>
        <p:txBody>
          <a:bodyPr/>
          <a:lstStyle>
            <a:lvl1pPr marL="0" indent="0">
              <a:buFont typeface="Arial" charset="0"/>
              <a:buNone/>
              <a:defRPr>
                <a:solidFill>
                  <a:schemeClr val="bg1"/>
                </a:solidFill>
                <a:latin typeface="Myriad Pro" charset="0"/>
                <a:ea typeface="Myriad Pro" charset="0"/>
                <a:cs typeface="Myriad Pro" charset="0"/>
              </a:defRPr>
            </a:lvl1pPr>
            <a:lvl2pPr marL="457200" indent="0">
              <a:buNone/>
              <a:defRPr b="0" i="0">
                <a:solidFill>
                  <a:schemeClr val="bg1"/>
                </a:solidFill>
                <a:latin typeface="Myriad Pro Light" charset="0"/>
                <a:ea typeface="Myriad Pro Light" charset="0"/>
                <a:cs typeface="Myriad Pro Light" charset="0"/>
              </a:defRPr>
            </a:lvl2pPr>
            <a:lvl3pPr marL="914400" indent="0">
              <a:buNone/>
              <a:defRPr b="0" i="0">
                <a:solidFill>
                  <a:schemeClr val="bg1"/>
                </a:solidFill>
                <a:latin typeface="Myriad Pro Light" charset="0"/>
                <a:ea typeface="Myriad Pro Light" charset="0"/>
                <a:cs typeface="Myriad Pro Light" charset="0"/>
              </a:defRPr>
            </a:lvl3pPr>
            <a:lvl4pPr marL="1371600" indent="0">
              <a:buNone/>
              <a:defRPr b="0" i="0">
                <a:solidFill>
                  <a:schemeClr val="bg1"/>
                </a:solidFill>
                <a:latin typeface="Myriad Pro Light" charset="0"/>
                <a:ea typeface="Myriad Pro Light" charset="0"/>
                <a:cs typeface="Myriad Pro Light" charset="0"/>
              </a:defRPr>
            </a:lvl4pPr>
            <a:lvl5pPr marL="1828800" indent="0">
              <a:buNone/>
              <a:defRPr b="0" i="0">
                <a:solidFill>
                  <a:schemeClr val="bg1"/>
                </a:solidFill>
                <a:latin typeface="Myriad Pro Light" charset="0"/>
                <a:ea typeface="Myriad Pro Light" charset="0"/>
                <a:cs typeface="Myriad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904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7FDF-B90A-4F14-B625-412BD0008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7C70F2-4360-4D63-AABA-E8C9F9008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0D63D6-FEC0-411D-B81A-86F571BBB5A7}"/>
              </a:ext>
            </a:extLst>
          </p:cNvPr>
          <p:cNvSpPr>
            <a:spLocks noGrp="1"/>
          </p:cNvSpPr>
          <p:nvPr>
            <p:ph type="dt" sz="half" idx="10"/>
          </p:nvPr>
        </p:nvSpPr>
        <p:spPr/>
        <p:txBody>
          <a:bodyPr/>
          <a:lstStyle/>
          <a:p>
            <a:fld id="{29191EB6-6908-4443-BE42-06B546A26E72}" type="datetimeFigureOut">
              <a:rPr lang="en-GB" smtClean="0"/>
              <a:t>11/10/2021</a:t>
            </a:fld>
            <a:endParaRPr lang="en-GB"/>
          </a:p>
        </p:txBody>
      </p:sp>
      <p:sp>
        <p:nvSpPr>
          <p:cNvPr id="5" name="Footer Placeholder 4">
            <a:extLst>
              <a:ext uri="{FF2B5EF4-FFF2-40B4-BE49-F238E27FC236}">
                <a16:creationId xmlns:a16="http://schemas.microsoft.com/office/drawing/2014/main" id="{16A2A8BD-9E19-4FF9-9CCD-557052B0A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8E142-0251-4900-ACA1-A13FC0D71329}"/>
              </a:ext>
            </a:extLst>
          </p:cNvPr>
          <p:cNvSpPr>
            <a:spLocks noGrp="1"/>
          </p:cNvSpPr>
          <p:nvPr>
            <p:ph type="sldNum" sz="quarter" idx="12"/>
          </p:nvPr>
        </p:nvSpPr>
        <p:spPr/>
        <p:txBody>
          <a:bodyPr/>
          <a:lstStyle/>
          <a:p>
            <a:fld id="{000BF1AC-3A30-4D65-99F2-A703915D36C1}" type="slidenum">
              <a:rPr lang="en-GB" smtClean="0"/>
              <a:t>‹#›</a:t>
            </a:fld>
            <a:endParaRPr lang="en-GB"/>
          </a:p>
        </p:txBody>
      </p:sp>
    </p:spTree>
    <p:extLst>
      <p:ext uri="{BB962C8B-B14F-4D97-AF65-F5344CB8AC3E}">
        <p14:creationId xmlns:p14="http://schemas.microsoft.com/office/powerpoint/2010/main" val="364015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7100" y="1066800"/>
            <a:ext cx="10972800" cy="3429001"/>
          </a:xfrm>
          <a:prstGeom prst="rect">
            <a:avLst/>
          </a:prstGeom>
        </p:spPr>
        <p:txBody>
          <a:bodyPr vert="horz" lIns="91440" tIns="45720" rIns="91440" bIns="45720" rtlCol="0" anchor="ctr">
            <a:normAutofit/>
          </a:bodyPr>
          <a:lstStyle>
            <a:lvl1pPr algn="ctr">
              <a:defRPr sz="8000"/>
            </a:lvl1pPr>
          </a:lstStyle>
          <a:p>
            <a:r>
              <a:rPr lang="en-US"/>
              <a:t>Click to edit Master title style</a:t>
            </a:r>
            <a:endParaRPr lang="en-US" dirty="0"/>
          </a:p>
        </p:txBody>
      </p:sp>
      <p:sp>
        <p:nvSpPr>
          <p:cNvPr id="6" name="Subtitle 2"/>
          <p:cNvSpPr>
            <a:spLocks noGrp="1"/>
          </p:cNvSpPr>
          <p:nvPr>
            <p:ph type="subTitle" idx="1"/>
          </p:nvPr>
        </p:nvSpPr>
        <p:spPr>
          <a:xfrm>
            <a:off x="1524000" y="4724400"/>
            <a:ext cx="9144000" cy="533400"/>
          </a:xfrm>
          <a:prstGeom prst="rect">
            <a:avLst/>
          </a:prstGeom>
        </p:spPr>
        <p:txBody>
          <a:bodyPr/>
          <a:lstStyle>
            <a:lvl1pPr marL="0" indent="0" algn="ctr">
              <a:buNone/>
              <a:defRPr sz="2400" b="0" i="0">
                <a:latin typeface="Myriad Pro Light" charset="0"/>
                <a:ea typeface="Myriad Pro Light" charset="0"/>
                <a:cs typeface="Myriad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165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838200" y="1825625"/>
            <a:ext cx="10515600" cy="4351338"/>
          </a:xfrm>
          <a:prstGeom prst="rect">
            <a:avLst/>
          </a:prstGeom>
        </p:spPr>
        <p:txBody>
          <a:bodyPr/>
          <a:lstStyle>
            <a:lvl1pPr marL="0" indent="0">
              <a:buFont typeface="Arial" charset="0"/>
              <a:buNone/>
              <a:defRPr>
                <a:solidFill>
                  <a:schemeClr val="bg1"/>
                </a:solidFill>
                <a:latin typeface="Myriad Pro" charset="0"/>
                <a:ea typeface="Myriad Pro" charset="0"/>
                <a:cs typeface="Myriad Pro" charset="0"/>
              </a:defRPr>
            </a:lvl1pPr>
            <a:lvl2pPr marL="457200" indent="0">
              <a:buNone/>
              <a:defRPr b="0" i="0">
                <a:solidFill>
                  <a:schemeClr val="bg1"/>
                </a:solidFill>
                <a:latin typeface="Myriad Pro Light" charset="0"/>
                <a:ea typeface="Myriad Pro Light" charset="0"/>
                <a:cs typeface="Myriad Pro Light" charset="0"/>
              </a:defRPr>
            </a:lvl2pPr>
            <a:lvl3pPr marL="914400" indent="0">
              <a:buNone/>
              <a:defRPr b="0" i="0">
                <a:solidFill>
                  <a:schemeClr val="bg1"/>
                </a:solidFill>
                <a:latin typeface="Myriad Pro Light" charset="0"/>
                <a:ea typeface="Myriad Pro Light" charset="0"/>
                <a:cs typeface="Myriad Pro Light" charset="0"/>
              </a:defRPr>
            </a:lvl3pPr>
            <a:lvl4pPr marL="1371600" indent="0">
              <a:buNone/>
              <a:defRPr b="0" i="0">
                <a:solidFill>
                  <a:schemeClr val="bg1"/>
                </a:solidFill>
                <a:latin typeface="Myriad Pro Light" charset="0"/>
                <a:ea typeface="Myriad Pro Light" charset="0"/>
                <a:cs typeface="Myriad Pro Light" charset="0"/>
              </a:defRPr>
            </a:lvl4pPr>
            <a:lvl5pPr marL="1828800" indent="0">
              <a:buNone/>
              <a:defRPr b="0" i="0">
                <a:solidFill>
                  <a:schemeClr val="bg1"/>
                </a:solidFill>
                <a:latin typeface="Myriad Pro Light" charset="0"/>
                <a:ea typeface="Myriad Pro Light" charset="0"/>
                <a:cs typeface="Myriad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850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6" name="Content Placeholder 2"/>
          <p:cNvSpPr>
            <a:spLocks noGrp="1"/>
          </p:cNvSpPr>
          <p:nvPr>
            <p:ph idx="1"/>
          </p:nvPr>
        </p:nvSpPr>
        <p:spPr>
          <a:xfrm>
            <a:off x="838200" y="1825625"/>
            <a:ext cx="10515600" cy="4351338"/>
          </a:xfrm>
          <a:prstGeom prst="rect">
            <a:avLst/>
          </a:prstGeom>
        </p:spPr>
        <p:txBody>
          <a:bodyPr/>
          <a:lstStyle>
            <a:lvl1pPr marL="0" indent="0">
              <a:buFont typeface="Arial" charset="0"/>
              <a:buNone/>
              <a:defRPr>
                <a:solidFill>
                  <a:schemeClr val="bg1"/>
                </a:solidFill>
                <a:latin typeface="Myriad Pro" charset="0"/>
                <a:ea typeface="Myriad Pro" charset="0"/>
                <a:cs typeface="Myriad Pro" charset="0"/>
              </a:defRPr>
            </a:lvl1pPr>
            <a:lvl2pPr marL="457200" indent="0">
              <a:buNone/>
              <a:defRPr b="0" i="0">
                <a:solidFill>
                  <a:schemeClr val="bg1"/>
                </a:solidFill>
                <a:latin typeface="Myriad Pro Light" charset="0"/>
                <a:ea typeface="Myriad Pro Light" charset="0"/>
                <a:cs typeface="Myriad Pro Light" charset="0"/>
              </a:defRPr>
            </a:lvl2pPr>
            <a:lvl3pPr marL="914400" indent="0">
              <a:buNone/>
              <a:defRPr b="0" i="0">
                <a:solidFill>
                  <a:schemeClr val="bg1"/>
                </a:solidFill>
                <a:latin typeface="Myriad Pro Light" charset="0"/>
                <a:ea typeface="Myriad Pro Light" charset="0"/>
                <a:cs typeface="Myriad Pro Light" charset="0"/>
              </a:defRPr>
            </a:lvl3pPr>
            <a:lvl4pPr marL="1371600" indent="0">
              <a:buNone/>
              <a:defRPr b="0" i="0">
                <a:solidFill>
                  <a:schemeClr val="bg1"/>
                </a:solidFill>
                <a:latin typeface="Myriad Pro Light" charset="0"/>
                <a:ea typeface="Myriad Pro Light" charset="0"/>
                <a:cs typeface="Myriad Pro Light" charset="0"/>
              </a:defRPr>
            </a:lvl4pPr>
            <a:lvl5pPr marL="1828800" indent="0">
              <a:buNone/>
              <a:defRPr b="0" i="0">
                <a:solidFill>
                  <a:schemeClr val="bg1"/>
                </a:solidFill>
                <a:latin typeface="Myriad Pro Light" charset="0"/>
                <a:ea typeface="Myriad Pro Light" charset="0"/>
                <a:cs typeface="Myriad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78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7FDF-B90A-4F14-B625-412BD0008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7C70F2-4360-4D63-AABA-E8C9F9008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0D63D6-FEC0-411D-B81A-86F571BBB5A7}"/>
              </a:ext>
            </a:extLst>
          </p:cNvPr>
          <p:cNvSpPr>
            <a:spLocks noGrp="1"/>
          </p:cNvSpPr>
          <p:nvPr>
            <p:ph type="dt" sz="half" idx="10"/>
          </p:nvPr>
        </p:nvSpPr>
        <p:spPr/>
        <p:txBody>
          <a:bodyPr/>
          <a:lstStyle/>
          <a:p>
            <a:fld id="{36AB17B1-4570-4DE8-B42C-E535701683E2}" type="datetimeFigureOut">
              <a:rPr lang="en-GB" smtClean="0"/>
              <a:t>11/10/2021</a:t>
            </a:fld>
            <a:endParaRPr lang="en-GB"/>
          </a:p>
        </p:txBody>
      </p:sp>
      <p:sp>
        <p:nvSpPr>
          <p:cNvPr id="5" name="Footer Placeholder 4">
            <a:extLst>
              <a:ext uri="{FF2B5EF4-FFF2-40B4-BE49-F238E27FC236}">
                <a16:creationId xmlns:a16="http://schemas.microsoft.com/office/drawing/2014/main" id="{16A2A8BD-9E19-4FF9-9CCD-557052B0A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8E142-0251-4900-ACA1-A13FC0D71329}"/>
              </a:ext>
            </a:extLst>
          </p:cNvPr>
          <p:cNvSpPr>
            <a:spLocks noGrp="1"/>
          </p:cNvSpPr>
          <p:nvPr>
            <p:ph type="sldNum" sz="quarter" idx="12"/>
          </p:nvPr>
        </p:nvSpPr>
        <p:spPr/>
        <p:txBody>
          <a:bodyPr/>
          <a:lstStyle/>
          <a:p>
            <a:fld id="{FABC8A0E-DA0E-4414-B17D-8E3135B1F7E6}" type="slidenum">
              <a:rPr lang="en-GB" smtClean="0"/>
              <a:t>‹#›</a:t>
            </a:fld>
            <a:endParaRPr lang="en-GB"/>
          </a:p>
        </p:txBody>
      </p:sp>
    </p:spTree>
    <p:extLst>
      <p:ext uri="{BB962C8B-B14F-4D97-AF65-F5344CB8AC3E}">
        <p14:creationId xmlns:p14="http://schemas.microsoft.com/office/powerpoint/2010/main" val="413378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xml"/><Relationship Id="rId4" Type="http://schemas.openxmlformats.org/officeDocument/2006/relationships/vmlDrawing" Target="../drawings/vmlDrawing1.v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vmlDrawing" Target="../drawings/vmlDrawing2.v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heme" Target="../theme/theme3.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vmlDrawing" Target="../drawings/vmlDrawing3.v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886"/>
            <a:ext cx="12192000" cy="6649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7845"/>
            <a:ext cx="12192000" cy="701040"/>
          </a:xfrm>
          <a:prstGeom prst="rect">
            <a:avLst/>
          </a:prstGeom>
        </p:spPr>
      </p:pic>
      <p:graphicFrame>
        <p:nvGraphicFramePr>
          <p:cNvPr id="6" name="Object 5" hidden="1"/>
          <p:cNvGraphicFramePr>
            <a:graphicFrameLocks noChangeAspect="1"/>
          </p:cNvGraphicFramePr>
          <p:nvPr>
            <p:custDataLst>
              <p:tags r:id="rId5"/>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8" imgW="360" imgH="360" progId="">
                  <p:embed/>
                </p:oleObj>
              </mc:Choice>
              <mc:Fallback>
                <p:oleObj name="think-cell Slide" r:id="rId8" imgW="360" imgH="360" progId="">
                  <p:embed/>
                  <p:pic>
                    <p:nvPicPr>
                      <p:cNvPr id="6" name="Object 5"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7101" y="6477002"/>
            <a:ext cx="1628100" cy="123111"/>
          </a:xfrm>
          <a:prstGeom prst="rect">
            <a:avLst/>
          </a:prstGeom>
          <a:noFill/>
        </p:spPr>
        <p:txBody>
          <a:bodyPr wrap="square" lIns="0" tIns="0" rIns="0" bIns="0" rtlCol="0">
            <a:spAutoFit/>
          </a:bodyPr>
          <a:lstStyle/>
          <a:p>
            <a:r>
              <a:rPr lang="en-US" sz="800" b="1" i="1" cap="all" dirty="0">
                <a:solidFill>
                  <a:srgbClr val="303E49"/>
                </a:solidFill>
                <a:latin typeface="Myriad Pro" charset="0"/>
                <a:ea typeface="Myriad Pro" charset="0"/>
                <a:cs typeface="Myriad Pro" charset="0"/>
              </a:rPr>
              <a:t>Lallemand Brewing</a:t>
            </a:r>
          </a:p>
        </p:txBody>
      </p:sp>
      <p:sp>
        <p:nvSpPr>
          <p:cNvPr id="14" name="Title Placeholder 1"/>
          <p:cNvSpPr>
            <a:spLocks noGrp="1"/>
          </p:cNvSpPr>
          <p:nvPr>
            <p:ph type="title"/>
          </p:nvPr>
        </p:nvSpPr>
        <p:spPr>
          <a:xfrm>
            <a:off x="607100" y="415827"/>
            <a:ext cx="10972800" cy="8183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2"/>
          <p:cNvSpPr>
            <a:spLocks noGrp="1"/>
          </p:cNvSpPr>
          <p:nvPr>
            <p:ph type="body" idx="1"/>
          </p:nvPr>
        </p:nvSpPr>
        <p:spPr>
          <a:xfrm>
            <a:off x="609600" y="1524000"/>
            <a:ext cx="109728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334886356"/>
      </p:ext>
    </p:extLst>
  </p:cSld>
  <p:clrMap bg1="lt1" tx1="dk1" bg2="lt2" tx2="dk2" accent1="accent1" accent2="accent2" accent3="accent3" accent4="accent4" accent5="accent5" accent6="accent6" hlink="hlink" folHlink="folHlink"/>
  <p:sldLayoutIdLst>
    <p:sldLayoutId id="2147483697" r:id="rId1"/>
    <p:sldLayoutId id="214748369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0" kern="1200">
          <a:solidFill>
            <a:schemeClr val="bg1"/>
          </a:solidFill>
          <a:latin typeface="Bebas Neue" charset="0"/>
          <a:ea typeface="Bebas Neue" charset="0"/>
          <a:cs typeface="Bebas Neue" charset="0"/>
        </a:defRPr>
      </a:lvl1pPr>
    </p:titleStyle>
    <p:bodyStyle>
      <a:lvl1pPr marL="342900" indent="-342900" algn="l" defTabSz="914400" rtl="0" eaLnBrk="1" latinLnBrk="0" hangingPunct="1">
        <a:spcBef>
          <a:spcPct val="20000"/>
        </a:spcBef>
        <a:buClr>
          <a:srgbClr val="ED1B34"/>
        </a:buClr>
        <a:buFont typeface="Arial" pitchFamily="34" charset="0"/>
        <a:buNone/>
        <a:defRPr sz="28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Clr>
          <a:srgbClr val="ED1B34"/>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D1B34"/>
        </a:buClr>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886"/>
            <a:ext cx="12192000" cy="6649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7845"/>
            <a:ext cx="12192000" cy="701040"/>
          </a:xfrm>
          <a:prstGeom prst="rect">
            <a:avLst/>
          </a:prstGeom>
        </p:spPr>
      </p:pic>
      <p:graphicFrame>
        <p:nvGraphicFramePr>
          <p:cNvPr id="6" name="Object 5" hidden="1"/>
          <p:cNvGraphicFramePr>
            <a:graphicFrameLocks noChangeAspect="1"/>
          </p:cNvGraphicFramePr>
          <p:nvPr>
            <p:custDataLst>
              <p:tags r:id="rId5"/>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8" imgW="360" imgH="360" progId="">
                  <p:embed/>
                </p:oleObj>
              </mc:Choice>
              <mc:Fallback>
                <p:oleObj name="think-cell Slide" r:id="rId8" imgW="360" imgH="360" progId="">
                  <p:embed/>
                  <p:pic>
                    <p:nvPicPr>
                      <p:cNvPr id="6" name="Object 5"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7101" y="6477002"/>
            <a:ext cx="1628100" cy="123111"/>
          </a:xfrm>
          <a:prstGeom prst="rect">
            <a:avLst/>
          </a:prstGeom>
          <a:noFill/>
        </p:spPr>
        <p:txBody>
          <a:bodyPr wrap="square" lIns="0" tIns="0" rIns="0" bIns="0" rtlCol="0">
            <a:spAutoFit/>
          </a:bodyPr>
          <a:lstStyle/>
          <a:p>
            <a:r>
              <a:rPr lang="en-US" sz="800" b="1" i="1" cap="all" dirty="0">
                <a:solidFill>
                  <a:srgbClr val="303E49"/>
                </a:solidFill>
                <a:latin typeface="Myriad Pro" charset="0"/>
                <a:ea typeface="Myriad Pro" charset="0"/>
                <a:cs typeface="Myriad Pro" charset="0"/>
              </a:rPr>
              <a:t>Lallemand Brewing</a:t>
            </a:r>
          </a:p>
        </p:txBody>
      </p:sp>
      <p:sp>
        <p:nvSpPr>
          <p:cNvPr id="14" name="Title Placeholder 1"/>
          <p:cNvSpPr>
            <a:spLocks noGrp="1"/>
          </p:cNvSpPr>
          <p:nvPr>
            <p:ph type="title"/>
          </p:nvPr>
        </p:nvSpPr>
        <p:spPr>
          <a:xfrm>
            <a:off x="607100" y="415827"/>
            <a:ext cx="10972800" cy="8183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2"/>
          <p:cNvSpPr>
            <a:spLocks noGrp="1"/>
          </p:cNvSpPr>
          <p:nvPr>
            <p:ph type="body" idx="1"/>
          </p:nvPr>
        </p:nvSpPr>
        <p:spPr>
          <a:xfrm>
            <a:off x="609600" y="1524000"/>
            <a:ext cx="109728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698481269"/>
      </p:ext>
    </p:extLst>
  </p:cSld>
  <p:clrMap bg1="lt1" tx1="dk1" bg2="lt2" tx2="dk2" accent1="accent1" accent2="accent2" accent3="accent3" accent4="accent4" accent5="accent5" accent6="accent6" hlink="hlink" folHlink="folHlink"/>
  <p:sldLayoutIdLst>
    <p:sldLayoutId id="2147483700" r:id="rId1"/>
    <p:sldLayoutId id="214748370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0" kern="1200">
          <a:solidFill>
            <a:schemeClr val="bg1"/>
          </a:solidFill>
          <a:latin typeface="Bebas Neue" charset="0"/>
          <a:ea typeface="Bebas Neue" charset="0"/>
          <a:cs typeface="Bebas Neue" charset="0"/>
        </a:defRPr>
      </a:lvl1pPr>
    </p:titleStyle>
    <p:bodyStyle>
      <a:lvl1pPr marL="342900" indent="-342900" algn="l" defTabSz="914400" rtl="0" eaLnBrk="1" latinLnBrk="0" hangingPunct="1">
        <a:spcBef>
          <a:spcPct val="20000"/>
        </a:spcBef>
        <a:buClr>
          <a:srgbClr val="ED1B34"/>
        </a:buClr>
        <a:buFont typeface="Arial" pitchFamily="34" charset="0"/>
        <a:buNone/>
        <a:defRPr sz="28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Clr>
          <a:srgbClr val="ED1B34"/>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D1B34"/>
        </a:buClr>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886"/>
            <a:ext cx="12192000" cy="6649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7845"/>
            <a:ext cx="12192000" cy="701040"/>
          </a:xfrm>
          <a:prstGeom prst="rect">
            <a:avLst/>
          </a:prstGeom>
        </p:spPr>
      </p:pic>
      <p:graphicFrame>
        <p:nvGraphicFramePr>
          <p:cNvPr id="6" name="Object 5" hidden="1"/>
          <p:cNvGraphicFramePr>
            <a:graphicFrameLocks noChangeAspect="1"/>
          </p:cNvGraphicFramePr>
          <p:nvPr>
            <p:custDataLst>
              <p:tags r:id="rId5"/>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5" name="think-cell Slide" r:id="rId8" imgW="360" imgH="360" progId="">
                  <p:embed/>
                </p:oleObj>
              </mc:Choice>
              <mc:Fallback>
                <p:oleObj name="think-cell Slide" r:id="rId8" imgW="360" imgH="360" progId="">
                  <p:embed/>
                  <p:pic>
                    <p:nvPicPr>
                      <p:cNvPr id="6" name="Object 5"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7101" y="6477002"/>
            <a:ext cx="1628100" cy="123111"/>
          </a:xfrm>
          <a:prstGeom prst="rect">
            <a:avLst/>
          </a:prstGeom>
          <a:noFill/>
        </p:spPr>
        <p:txBody>
          <a:bodyPr wrap="square" lIns="0" tIns="0" rIns="0" bIns="0" rtlCol="0">
            <a:spAutoFit/>
          </a:bodyPr>
          <a:lstStyle/>
          <a:p>
            <a:r>
              <a:rPr lang="en-US" sz="800" b="1" i="1" cap="all" dirty="0">
                <a:solidFill>
                  <a:srgbClr val="303E49"/>
                </a:solidFill>
                <a:latin typeface="Myriad Pro" charset="0"/>
                <a:ea typeface="Myriad Pro" charset="0"/>
                <a:cs typeface="Myriad Pro" charset="0"/>
              </a:rPr>
              <a:t>Lallemand Brewing</a:t>
            </a:r>
          </a:p>
        </p:txBody>
      </p:sp>
      <p:sp>
        <p:nvSpPr>
          <p:cNvPr id="14" name="Title Placeholder 1"/>
          <p:cNvSpPr>
            <a:spLocks noGrp="1"/>
          </p:cNvSpPr>
          <p:nvPr>
            <p:ph type="title"/>
          </p:nvPr>
        </p:nvSpPr>
        <p:spPr>
          <a:xfrm>
            <a:off x="607100" y="415827"/>
            <a:ext cx="10972800" cy="8183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2"/>
          <p:cNvSpPr>
            <a:spLocks noGrp="1"/>
          </p:cNvSpPr>
          <p:nvPr>
            <p:ph type="body" idx="1"/>
          </p:nvPr>
        </p:nvSpPr>
        <p:spPr>
          <a:xfrm>
            <a:off x="609600" y="1524000"/>
            <a:ext cx="10972800" cy="422641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513936410"/>
      </p:ext>
    </p:extLst>
  </p:cSld>
  <p:clrMap bg1="lt1" tx1="dk1" bg2="lt2" tx2="dk2" accent1="accent1" accent2="accent2" accent3="accent3" accent4="accent4" accent5="accent5" accent6="accent6" hlink="hlink" folHlink="folHlink"/>
  <p:sldLayoutIdLst>
    <p:sldLayoutId id="2147483703" r:id="rId1"/>
    <p:sldLayoutId id="214748370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0" kern="1200">
          <a:solidFill>
            <a:schemeClr val="bg1"/>
          </a:solidFill>
          <a:latin typeface="Bebas Neue" charset="0"/>
          <a:ea typeface="Bebas Neue" charset="0"/>
          <a:cs typeface="Bebas Neue" charset="0"/>
        </a:defRPr>
      </a:lvl1pPr>
    </p:titleStyle>
    <p:bodyStyle>
      <a:lvl1pPr marL="342900" indent="-342900" algn="l" defTabSz="914400" rtl="0" eaLnBrk="1" latinLnBrk="0" hangingPunct="1">
        <a:spcBef>
          <a:spcPct val="20000"/>
        </a:spcBef>
        <a:buClr>
          <a:srgbClr val="ED1B34"/>
        </a:buClr>
        <a:buFont typeface="Arial" pitchFamily="34" charset="0"/>
        <a:buNone/>
        <a:defRPr sz="28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Clr>
          <a:srgbClr val="ED1B34"/>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D1B34"/>
        </a:buClr>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ED1B34"/>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EBA9-B240-48F4-AD8D-E5579A7D8667}"/>
              </a:ext>
            </a:extLst>
          </p:cNvPr>
          <p:cNvSpPr>
            <a:spLocks noGrp="1"/>
          </p:cNvSpPr>
          <p:nvPr>
            <p:ph type="ctrTitle"/>
          </p:nvPr>
        </p:nvSpPr>
        <p:spPr/>
        <p:txBody>
          <a:bodyPr/>
          <a:lstStyle/>
          <a:p>
            <a:r>
              <a:rPr lang="en-GB" dirty="0"/>
              <a:t>Solutions for low alcohol beer</a:t>
            </a:r>
          </a:p>
        </p:txBody>
      </p:sp>
      <p:sp>
        <p:nvSpPr>
          <p:cNvPr id="3" name="Subtitle 2">
            <a:extLst>
              <a:ext uri="{FF2B5EF4-FFF2-40B4-BE49-F238E27FC236}">
                <a16:creationId xmlns:a16="http://schemas.microsoft.com/office/drawing/2014/main" id="{F547F7C5-2285-464D-9846-05D789AF07C7}"/>
              </a:ext>
            </a:extLst>
          </p:cNvPr>
          <p:cNvSpPr>
            <a:spLocks noGrp="1"/>
          </p:cNvSpPr>
          <p:nvPr>
            <p:ph type="subTitle" idx="1"/>
          </p:nvPr>
        </p:nvSpPr>
        <p:spPr>
          <a:xfrm>
            <a:off x="1524000" y="3910046"/>
            <a:ext cx="9144000" cy="1655762"/>
          </a:xfrm>
        </p:spPr>
        <p:txBody>
          <a:bodyPr/>
          <a:lstStyle/>
          <a:p>
            <a:r>
              <a:rPr lang="en-GB" dirty="0"/>
              <a:t>CEBC - 2021</a:t>
            </a:r>
          </a:p>
        </p:txBody>
      </p:sp>
    </p:spTree>
    <p:extLst>
      <p:ext uri="{BB962C8B-B14F-4D97-AF65-F5344CB8AC3E}">
        <p14:creationId xmlns:p14="http://schemas.microsoft.com/office/powerpoint/2010/main" val="405490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173717"/>
            <a:ext cx="10515600" cy="1325563"/>
          </a:xfrm>
        </p:spPr>
        <p:txBody>
          <a:bodyPr>
            <a:normAutofit fontScale="90000"/>
          </a:bodyPr>
          <a:lstStyle/>
          <a:p>
            <a:r>
              <a:rPr lang="en-US" dirty="0"/>
              <a:t>Project Status: Montreal / </a:t>
            </a:r>
            <a:r>
              <a:rPr lang="en-US" dirty="0" err="1"/>
              <a:t>Mascoma</a:t>
            </a:r>
            <a:r>
              <a:rPr lang="en-US" dirty="0"/>
              <a:t> analysis</a:t>
            </a:r>
          </a:p>
        </p:txBody>
      </p:sp>
      <p:pic>
        <p:nvPicPr>
          <p:cNvPr id="4" name="Picture 3"/>
          <p:cNvPicPr>
            <a:picLocks noChangeAspect="1"/>
          </p:cNvPicPr>
          <p:nvPr/>
        </p:nvPicPr>
        <p:blipFill>
          <a:blip r:embed="rId3"/>
          <a:stretch>
            <a:fillRect/>
          </a:stretch>
        </p:blipFill>
        <p:spPr>
          <a:xfrm>
            <a:off x="273163" y="1655329"/>
            <a:ext cx="5505165" cy="3414056"/>
          </a:xfrm>
          <a:prstGeom prst="rect">
            <a:avLst/>
          </a:prstGeom>
        </p:spPr>
      </p:pic>
      <p:pic>
        <p:nvPicPr>
          <p:cNvPr id="5" name="Picture 4"/>
          <p:cNvPicPr>
            <a:picLocks noChangeAspect="1"/>
          </p:cNvPicPr>
          <p:nvPr/>
        </p:nvPicPr>
        <p:blipFill>
          <a:blip r:embed="rId4"/>
          <a:stretch>
            <a:fillRect/>
          </a:stretch>
        </p:blipFill>
        <p:spPr>
          <a:xfrm>
            <a:off x="6112328" y="1655329"/>
            <a:ext cx="5663675" cy="3414056"/>
          </a:xfrm>
          <a:prstGeom prst="rect">
            <a:avLst/>
          </a:prstGeom>
        </p:spPr>
      </p:pic>
    </p:spTree>
    <p:extLst>
      <p:ext uri="{BB962C8B-B14F-4D97-AF65-F5344CB8AC3E}">
        <p14:creationId xmlns:p14="http://schemas.microsoft.com/office/powerpoint/2010/main" val="379932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548F-4A42-4DAD-B2D3-40B5DAB6492D}"/>
              </a:ext>
            </a:extLst>
          </p:cNvPr>
          <p:cNvSpPr>
            <a:spLocks noGrp="1"/>
          </p:cNvSpPr>
          <p:nvPr>
            <p:ph type="ctrTitle"/>
          </p:nvPr>
        </p:nvSpPr>
        <p:spPr>
          <a:xfrm>
            <a:off x="1524000" y="910490"/>
            <a:ext cx="9144000" cy="81969"/>
          </a:xfrm>
        </p:spPr>
        <p:txBody>
          <a:bodyPr>
            <a:noAutofit/>
          </a:bodyPr>
          <a:lstStyle/>
          <a:p>
            <a:r>
              <a:rPr lang="en-GB" sz="4000" dirty="0"/>
              <a:t>Other wort production considerations</a:t>
            </a:r>
          </a:p>
        </p:txBody>
      </p:sp>
      <p:sp>
        <p:nvSpPr>
          <p:cNvPr id="3" name="Subtitle 2">
            <a:extLst>
              <a:ext uri="{FF2B5EF4-FFF2-40B4-BE49-F238E27FC236}">
                <a16:creationId xmlns:a16="http://schemas.microsoft.com/office/drawing/2014/main" id="{21C24432-6BC2-46B5-8460-D0200581D525}"/>
              </a:ext>
            </a:extLst>
          </p:cNvPr>
          <p:cNvSpPr>
            <a:spLocks noGrp="1"/>
          </p:cNvSpPr>
          <p:nvPr>
            <p:ph type="subTitle" idx="1"/>
          </p:nvPr>
        </p:nvSpPr>
        <p:spPr>
          <a:xfrm>
            <a:off x="535260" y="1709505"/>
            <a:ext cx="10738624" cy="3174730"/>
          </a:xfrm>
        </p:spPr>
        <p:txBody>
          <a:bodyPr/>
          <a:lstStyle/>
          <a:p>
            <a:pPr marL="342900" indent="-342900" algn="l">
              <a:buFont typeface="Arial" panose="020B0604020202020204" pitchFamily="34" charset="0"/>
              <a:buChar char="•"/>
            </a:pPr>
            <a:r>
              <a:rPr lang="en-GB" dirty="0"/>
              <a:t>Malt bill</a:t>
            </a:r>
          </a:p>
          <a:p>
            <a:pPr marL="342900" indent="-342900" algn="l">
              <a:buFont typeface="Arial" panose="020B0604020202020204" pitchFamily="34" charset="0"/>
              <a:buChar char="•"/>
            </a:pPr>
            <a:r>
              <a:rPr lang="en-GB" dirty="0"/>
              <a:t>Wort strength</a:t>
            </a:r>
          </a:p>
          <a:p>
            <a:pPr marL="342900" indent="-342900" algn="l">
              <a:buFont typeface="Arial" panose="020B0604020202020204" pitchFamily="34" charset="0"/>
              <a:buChar char="•"/>
            </a:pPr>
            <a:r>
              <a:rPr lang="en-GB" dirty="0"/>
              <a:t>Hopping rates</a:t>
            </a:r>
          </a:p>
          <a:p>
            <a:pPr marL="342900" indent="-342900" algn="l">
              <a:buFont typeface="Arial" panose="020B0604020202020204" pitchFamily="34" charset="0"/>
              <a:buChar char="•"/>
            </a:pPr>
            <a:r>
              <a:rPr lang="en-GB" dirty="0"/>
              <a:t>Boil times and additions</a:t>
            </a:r>
          </a:p>
          <a:p>
            <a:pPr marL="342900" indent="-342900" algn="l">
              <a:buFont typeface="Arial" panose="020B0604020202020204" pitchFamily="34" charset="0"/>
              <a:buChar char="•"/>
            </a:pPr>
            <a:r>
              <a:rPr lang="en-GB" dirty="0"/>
              <a:t>Liquor salts</a:t>
            </a:r>
          </a:p>
        </p:txBody>
      </p:sp>
    </p:spTree>
    <p:extLst>
      <p:ext uri="{BB962C8B-B14F-4D97-AF65-F5344CB8AC3E}">
        <p14:creationId xmlns:p14="http://schemas.microsoft.com/office/powerpoint/2010/main" val="17503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4058-4CEB-47CE-9A4B-2DBF6B402545}"/>
              </a:ext>
            </a:extLst>
          </p:cNvPr>
          <p:cNvSpPr>
            <a:spLocks noGrp="1"/>
          </p:cNvSpPr>
          <p:nvPr>
            <p:ph idx="1"/>
          </p:nvPr>
        </p:nvSpPr>
        <p:spPr>
          <a:xfrm>
            <a:off x="258335" y="216773"/>
            <a:ext cx="11550805" cy="976408"/>
          </a:xfrm>
        </p:spPr>
        <p:txBody>
          <a:bodyPr>
            <a:normAutofit fontScale="85000" lnSpcReduction="20000"/>
          </a:bodyPr>
          <a:lstStyle/>
          <a:p>
            <a:r>
              <a:rPr lang="en-GB" dirty="0"/>
              <a:t>Creating a great tasting low or no alcohol beer requires a holistic approach to both wort and beer creation. All parts make up the whole and must be considered when designing low alcohol beers.</a:t>
            </a:r>
          </a:p>
        </p:txBody>
      </p:sp>
      <p:graphicFrame>
        <p:nvGraphicFramePr>
          <p:cNvPr id="4" name="Diagram 3">
            <a:extLst>
              <a:ext uri="{FF2B5EF4-FFF2-40B4-BE49-F238E27FC236}">
                <a16:creationId xmlns:a16="http://schemas.microsoft.com/office/drawing/2014/main" id="{CC96986E-A38E-4CF1-A159-461172372CCC}"/>
              </a:ext>
            </a:extLst>
          </p:cNvPr>
          <p:cNvGraphicFramePr/>
          <p:nvPr>
            <p:extLst>
              <p:ext uri="{D42A27DB-BD31-4B8C-83A1-F6EECF244321}">
                <p14:modId xmlns:p14="http://schemas.microsoft.com/office/powerpoint/2010/main" val="562878467"/>
              </p:ext>
            </p:extLst>
          </p:nvPr>
        </p:nvGraphicFramePr>
        <p:xfrm>
          <a:off x="144966" y="1382751"/>
          <a:ext cx="12047034" cy="493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WildBrew™ Sour Pitch | Lallemand Brewing">
            <a:extLst>
              <a:ext uri="{FF2B5EF4-FFF2-40B4-BE49-F238E27FC236}">
                <a16:creationId xmlns:a16="http://schemas.microsoft.com/office/drawing/2014/main" id="{E0EBF420-AC63-4902-9D60-47F835D3025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14503" y="4308700"/>
            <a:ext cx="1737905" cy="16464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lBrew London™ – English-Style Ale Yeast | Lallemand Brewing">
            <a:extLst>
              <a:ext uri="{FF2B5EF4-FFF2-40B4-BE49-F238E27FC236}">
                <a16:creationId xmlns:a16="http://schemas.microsoft.com/office/drawing/2014/main" id="{866ECA12-7EAD-4ED6-98CE-9EDB8A187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9639" y="2736141"/>
            <a:ext cx="1771116" cy="177111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CB9EBAE-3987-43F8-8835-08AB24352B9E}"/>
              </a:ext>
            </a:extLst>
          </p:cNvPr>
          <p:cNvSpPr txBox="1"/>
          <p:nvPr/>
        </p:nvSpPr>
        <p:spPr>
          <a:xfrm>
            <a:off x="306264" y="335415"/>
            <a:ext cx="11647843" cy="830997"/>
          </a:xfrm>
          <a:prstGeom prst="rect">
            <a:avLst/>
          </a:prstGeom>
          <a:noFill/>
        </p:spPr>
        <p:txBody>
          <a:bodyPr wrap="square" rtlCol="0">
            <a:spAutoFit/>
          </a:bodyPr>
          <a:lstStyle/>
          <a:p>
            <a:r>
              <a:rPr lang="en-GB" sz="2400" dirty="0">
                <a:solidFill>
                  <a:schemeClr val="bg1"/>
                </a:solidFill>
              </a:rPr>
              <a:t>Choose you micro-organism(s). Understand and control the flow of carbon from sugar to metabolite</a:t>
            </a:r>
          </a:p>
        </p:txBody>
      </p:sp>
      <p:grpSp>
        <p:nvGrpSpPr>
          <p:cNvPr id="51" name="Group 50">
            <a:extLst>
              <a:ext uri="{FF2B5EF4-FFF2-40B4-BE49-F238E27FC236}">
                <a16:creationId xmlns:a16="http://schemas.microsoft.com/office/drawing/2014/main" id="{9FE334EC-93EF-4EF2-9D7A-F55362A51B3B}"/>
              </a:ext>
            </a:extLst>
          </p:cNvPr>
          <p:cNvGrpSpPr/>
          <p:nvPr/>
        </p:nvGrpSpPr>
        <p:grpSpPr>
          <a:xfrm>
            <a:off x="0" y="1606953"/>
            <a:ext cx="8837115" cy="3971072"/>
            <a:chOff x="1462863" y="1609113"/>
            <a:chExt cx="6327911" cy="2843529"/>
          </a:xfrm>
        </p:grpSpPr>
        <p:sp>
          <p:nvSpPr>
            <p:cNvPr id="62" name="Hexagon 61">
              <a:extLst>
                <a:ext uri="{FF2B5EF4-FFF2-40B4-BE49-F238E27FC236}">
                  <a16:creationId xmlns:a16="http://schemas.microsoft.com/office/drawing/2014/main" id="{5B24E922-D19A-4DD1-AE6F-A64B0CEF90E7}"/>
                </a:ext>
              </a:extLst>
            </p:cNvPr>
            <p:cNvSpPr/>
            <p:nvPr/>
          </p:nvSpPr>
          <p:spPr>
            <a:xfrm>
              <a:off x="3480953" y="2000243"/>
              <a:ext cx="297562"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cxnSp>
          <p:nvCxnSpPr>
            <p:cNvPr id="63" name="Straight Connector 62">
              <a:extLst>
                <a:ext uri="{FF2B5EF4-FFF2-40B4-BE49-F238E27FC236}">
                  <a16:creationId xmlns:a16="http://schemas.microsoft.com/office/drawing/2014/main" id="{03DF00E2-2130-4863-8B89-78CB2F74FB32}"/>
                </a:ext>
              </a:extLst>
            </p:cNvPr>
            <p:cNvCxnSpPr>
              <a:cxnSpLocks/>
            </p:cNvCxnSpPr>
            <p:nvPr/>
          </p:nvCxnSpPr>
          <p:spPr>
            <a:xfrm flipV="1">
              <a:off x="3300555" y="1609116"/>
              <a:ext cx="34761" cy="284352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A8B2D31-9818-459E-B031-9E14EFF37271}"/>
                </a:ext>
              </a:extLst>
            </p:cNvPr>
            <p:cNvCxnSpPr>
              <a:cxnSpLocks/>
            </p:cNvCxnSpPr>
            <p:nvPr/>
          </p:nvCxnSpPr>
          <p:spPr>
            <a:xfrm flipV="1">
              <a:off x="3897468" y="1939027"/>
              <a:ext cx="0" cy="25136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5" name="Hexagon 64">
              <a:extLst>
                <a:ext uri="{FF2B5EF4-FFF2-40B4-BE49-F238E27FC236}">
                  <a16:creationId xmlns:a16="http://schemas.microsoft.com/office/drawing/2014/main" id="{5FD23F6D-2539-40FF-8CF7-0FCF283C3A33}"/>
                </a:ext>
              </a:extLst>
            </p:cNvPr>
            <p:cNvSpPr/>
            <p:nvPr/>
          </p:nvSpPr>
          <p:spPr>
            <a:xfrm>
              <a:off x="4023794" y="2007855"/>
              <a:ext cx="297563"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sp>
          <p:nvSpPr>
            <p:cNvPr id="66" name="Hexagon 65">
              <a:extLst>
                <a:ext uri="{FF2B5EF4-FFF2-40B4-BE49-F238E27FC236}">
                  <a16:creationId xmlns:a16="http://schemas.microsoft.com/office/drawing/2014/main" id="{892F6282-C38F-4BDE-B010-724427156589}"/>
                </a:ext>
              </a:extLst>
            </p:cNvPr>
            <p:cNvSpPr/>
            <p:nvPr/>
          </p:nvSpPr>
          <p:spPr>
            <a:xfrm>
              <a:off x="4321357" y="2007855"/>
              <a:ext cx="297563"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cxnSp>
          <p:nvCxnSpPr>
            <p:cNvPr id="67" name="Straight Connector 66">
              <a:extLst>
                <a:ext uri="{FF2B5EF4-FFF2-40B4-BE49-F238E27FC236}">
                  <a16:creationId xmlns:a16="http://schemas.microsoft.com/office/drawing/2014/main" id="{ADFD5353-9618-41EF-8A37-BA6504ED132D}"/>
                </a:ext>
              </a:extLst>
            </p:cNvPr>
            <p:cNvCxnSpPr>
              <a:cxnSpLocks/>
            </p:cNvCxnSpPr>
            <p:nvPr/>
          </p:nvCxnSpPr>
          <p:spPr>
            <a:xfrm flipV="1">
              <a:off x="4771321" y="1905043"/>
              <a:ext cx="0" cy="254759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8" name="Hexagon 67">
              <a:extLst>
                <a:ext uri="{FF2B5EF4-FFF2-40B4-BE49-F238E27FC236}">
                  <a16:creationId xmlns:a16="http://schemas.microsoft.com/office/drawing/2014/main" id="{48985182-1616-44F1-94DB-5208FA430F40}"/>
                </a:ext>
              </a:extLst>
            </p:cNvPr>
            <p:cNvSpPr/>
            <p:nvPr/>
          </p:nvSpPr>
          <p:spPr>
            <a:xfrm>
              <a:off x="4897647" y="2010628"/>
              <a:ext cx="297563"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sp>
          <p:nvSpPr>
            <p:cNvPr id="69" name="Hexagon 68">
              <a:extLst>
                <a:ext uri="{FF2B5EF4-FFF2-40B4-BE49-F238E27FC236}">
                  <a16:creationId xmlns:a16="http://schemas.microsoft.com/office/drawing/2014/main" id="{5D6AE9FD-4290-4835-BF15-A35D996E8C6D}"/>
                </a:ext>
              </a:extLst>
            </p:cNvPr>
            <p:cNvSpPr/>
            <p:nvPr/>
          </p:nvSpPr>
          <p:spPr>
            <a:xfrm>
              <a:off x="5195210" y="2010628"/>
              <a:ext cx="297563"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sp>
          <p:nvSpPr>
            <p:cNvPr id="70" name="Hexagon 69">
              <a:extLst>
                <a:ext uri="{FF2B5EF4-FFF2-40B4-BE49-F238E27FC236}">
                  <a16:creationId xmlns:a16="http://schemas.microsoft.com/office/drawing/2014/main" id="{11A5429F-7FE0-480F-B3FA-949F5E3BD085}"/>
                </a:ext>
              </a:extLst>
            </p:cNvPr>
            <p:cNvSpPr/>
            <p:nvPr/>
          </p:nvSpPr>
          <p:spPr>
            <a:xfrm>
              <a:off x="5492772" y="1999737"/>
              <a:ext cx="297563" cy="223664"/>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cxnSp>
          <p:nvCxnSpPr>
            <p:cNvPr id="71" name="Straight Connector 70">
              <a:extLst>
                <a:ext uri="{FF2B5EF4-FFF2-40B4-BE49-F238E27FC236}">
                  <a16:creationId xmlns:a16="http://schemas.microsoft.com/office/drawing/2014/main" id="{40EE4A56-BF46-4F6D-ABEE-635DC5FC0685}"/>
                </a:ext>
              </a:extLst>
            </p:cNvPr>
            <p:cNvCxnSpPr>
              <a:cxnSpLocks/>
            </p:cNvCxnSpPr>
            <p:nvPr/>
          </p:nvCxnSpPr>
          <p:spPr>
            <a:xfrm flipV="1">
              <a:off x="5896844" y="1616810"/>
              <a:ext cx="0" cy="28358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1B2A3F-0AFB-421E-8243-87733CD04A10}"/>
                </a:ext>
              </a:extLst>
            </p:cNvPr>
            <p:cNvCxnSpPr>
              <a:cxnSpLocks/>
            </p:cNvCxnSpPr>
            <p:nvPr/>
          </p:nvCxnSpPr>
          <p:spPr>
            <a:xfrm flipH="1" flipV="1">
              <a:off x="6843809" y="1905043"/>
              <a:ext cx="5335" cy="25475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7CADD1-77B4-4C87-BCAD-DCCD269760CF}"/>
                </a:ext>
              </a:extLst>
            </p:cNvPr>
            <p:cNvCxnSpPr>
              <a:cxnSpLocks/>
            </p:cNvCxnSpPr>
            <p:nvPr/>
          </p:nvCxnSpPr>
          <p:spPr>
            <a:xfrm flipV="1">
              <a:off x="7684127" y="1609114"/>
              <a:ext cx="25149" cy="28435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4F13E14-E1B3-4C01-A107-FECC14A3A6EC}"/>
                </a:ext>
              </a:extLst>
            </p:cNvPr>
            <p:cNvCxnSpPr>
              <a:cxnSpLocks/>
            </p:cNvCxnSpPr>
            <p:nvPr/>
          </p:nvCxnSpPr>
          <p:spPr>
            <a:xfrm flipH="1" flipV="1">
              <a:off x="2171557" y="2363294"/>
              <a:ext cx="5537718" cy="24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4F4A75C-A2DE-4F1C-8203-2DCF9289440E}"/>
                </a:ext>
              </a:extLst>
            </p:cNvPr>
            <p:cNvSpPr txBox="1"/>
            <p:nvPr/>
          </p:nvSpPr>
          <p:spPr>
            <a:xfrm>
              <a:off x="2100977" y="1981270"/>
              <a:ext cx="827396" cy="220387"/>
            </a:xfrm>
            <a:prstGeom prst="rect">
              <a:avLst/>
            </a:prstGeom>
            <a:noFill/>
          </p:spPr>
          <p:txBody>
            <a:bodyPr wrap="square" rtlCol="0">
              <a:spAutoFit/>
            </a:bodyPr>
            <a:lstStyle/>
            <a:p>
              <a:r>
                <a:rPr lang="en-GB" sz="1400" b="1" dirty="0">
                  <a:solidFill>
                    <a:schemeClr val="bg1"/>
                  </a:solidFill>
                </a:rPr>
                <a:t>Organism</a:t>
              </a:r>
            </a:p>
          </p:txBody>
        </p:sp>
        <p:sp>
          <p:nvSpPr>
            <p:cNvPr id="76" name="TextBox 75">
              <a:extLst>
                <a:ext uri="{FF2B5EF4-FFF2-40B4-BE49-F238E27FC236}">
                  <a16:creationId xmlns:a16="http://schemas.microsoft.com/office/drawing/2014/main" id="{CDD2F29A-CD33-4520-9ED8-2C1356CB68EB}"/>
                </a:ext>
              </a:extLst>
            </p:cNvPr>
            <p:cNvSpPr txBox="1"/>
            <p:nvPr/>
          </p:nvSpPr>
          <p:spPr>
            <a:xfrm>
              <a:off x="6963378" y="1988882"/>
              <a:ext cx="827396" cy="220387"/>
            </a:xfrm>
            <a:prstGeom prst="rect">
              <a:avLst/>
            </a:prstGeom>
            <a:noFill/>
          </p:spPr>
          <p:txBody>
            <a:bodyPr wrap="square" rtlCol="0">
              <a:spAutoFit/>
            </a:bodyPr>
            <a:lstStyle/>
            <a:p>
              <a:r>
                <a:rPr lang="en-GB" sz="1400" b="1" dirty="0">
                  <a:solidFill>
                    <a:schemeClr val="bg1"/>
                  </a:solidFill>
                </a:rPr>
                <a:t>Alcohol</a:t>
              </a:r>
            </a:p>
          </p:txBody>
        </p:sp>
        <p:sp>
          <p:nvSpPr>
            <p:cNvPr id="77" name="TextBox 76">
              <a:extLst>
                <a:ext uri="{FF2B5EF4-FFF2-40B4-BE49-F238E27FC236}">
                  <a16:creationId xmlns:a16="http://schemas.microsoft.com/office/drawing/2014/main" id="{D53A09AA-383E-42D1-904E-3B44E97AE2D1}"/>
                </a:ext>
              </a:extLst>
            </p:cNvPr>
            <p:cNvSpPr txBox="1"/>
            <p:nvPr/>
          </p:nvSpPr>
          <p:spPr>
            <a:xfrm>
              <a:off x="5985533" y="1999737"/>
              <a:ext cx="1090608" cy="220387"/>
            </a:xfrm>
            <a:prstGeom prst="rect">
              <a:avLst/>
            </a:prstGeom>
            <a:noFill/>
          </p:spPr>
          <p:txBody>
            <a:bodyPr wrap="square" rtlCol="0">
              <a:spAutoFit/>
            </a:bodyPr>
            <a:lstStyle/>
            <a:p>
              <a:r>
                <a:rPr lang="en-GB" sz="1400" b="1" dirty="0">
                  <a:solidFill>
                    <a:schemeClr val="bg1"/>
                  </a:solidFill>
                </a:rPr>
                <a:t>Lactic acid</a:t>
              </a:r>
            </a:p>
          </p:txBody>
        </p:sp>
        <p:sp>
          <p:nvSpPr>
            <p:cNvPr id="78" name="TextBox 77">
              <a:extLst>
                <a:ext uri="{FF2B5EF4-FFF2-40B4-BE49-F238E27FC236}">
                  <a16:creationId xmlns:a16="http://schemas.microsoft.com/office/drawing/2014/main" id="{97D7B87E-4028-4E47-8F50-C1DDD0640835}"/>
                </a:ext>
              </a:extLst>
            </p:cNvPr>
            <p:cNvSpPr txBox="1"/>
            <p:nvPr/>
          </p:nvSpPr>
          <p:spPr>
            <a:xfrm>
              <a:off x="3331397" y="1616807"/>
              <a:ext cx="2654134" cy="220387"/>
            </a:xfrm>
            <a:prstGeom prst="rect">
              <a:avLst/>
            </a:prstGeom>
            <a:noFill/>
          </p:spPr>
          <p:txBody>
            <a:bodyPr wrap="square" rtlCol="0">
              <a:spAutoFit/>
            </a:bodyPr>
            <a:lstStyle/>
            <a:p>
              <a:pPr algn="ctr"/>
              <a:r>
                <a:rPr lang="en-GB" sz="1400" b="1" dirty="0">
                  <a:solidFill>
                    <a:schemeClr val="bg1"/>
                  </a:solidFill>
                </a:rPr>
                <a:t>Ferments</a:t>
              </a:r>
            </a:p>
          </p:txBody>
        </p:sp>
        <p:sp>
          <p:nvSpPr>
            <p:cNvPr id="79" name="TextBox 78">
              <a:extLst>
                <a:ext uri="{FF2B5EF4-FFF2-40B4-BE49-F238E27FC236}">
                  <a16:creationId xmlns:a16="http://schemas.microsoft.com/office/drawing/2014/main" id="{CF53DEF6-C0D4-4A32-90B7-528C0BE19A6E}"/>
                </a:ext>
              </a:extLst>
            </p:cNvPr>
            <p:cNvSpPr txBox="1"/>
            <p:nvPr/>
          </p:nvSpPr>
          <p:spPr>
            <a:xfrm>
              <a:off x="5978350" y="1609113"/>
              <a:ext cx="1812424" cy="220387"/>
            </a:xfrm>
            <a:prstGeom prst="rect">
              <a:avLst/>
            </a:prstGeom>
            <a:noFill/>
          </p:spPr>
          <p:txBody>
            <a:bodyPr wrap="square" rtlCol="0">
              <a:spAutoFit/>
            </a:bodyPr>
            <a:lstStyle/>
            <a:p>
              <a:pPr algn="ctr"/>
              <a:r>
                <a:rPr lang="en-GB" sz="1400" b="1" dirty="0">
                  <a:solidFill>
                    <a:schemeClr val="bg1"/>
                  </a:solidFill>
                </a:rPr>
                <a:t>Produces</a:t>
              </a:r>
            </a:p>
          </p:txBody>
        </p:sp>
        <p:sp>
          <p:nvSpPr>
            <p:cNvPr id="80" name="TextBox 79">
              <a:extLst>
                <a:ext uri="{FF2B5EF4-FFF2-40B4-BE49-F238E27FC236}">
                  <a16:creationId xmlns:a16="http://schemas.microsoft.com/office/drawing/2014/main" id="{700F5DD1-5B1C-46B6-B8B9-16E5391A927A}"/>
                </a:ext>
              </a:extLst>
            </p:cNvPr>
            <p:cNvSpPr txBox="1"/>
            <p:nvPr/>
          </p:nvSpPr>
          <p:spPr>
            <a:xfrm>
              <a:off x="2080359" y="2466594"/>
              <a:ext cx="827396" cy="220387"/>
            </a:xfrm>
            <a:prstGeom prst="rect">
              <a:avLst/>
            </a:prstGeom>
            <a:noFill/>
          </p:spPr>
          <p:txBody>
            <a:bodyPr wrap="square" rtlCol="0">
              <a:spAutoFit/>
            </a:bodyPr>
            <a:lstStyle/>
            <a:p>
              <a:r>
                <a:rPr lang="en-GB" sz="1400" b="1" dirty="0">
                  <a:solidFill>
                    <a:schemeClr val="bg1"/>
                  </a:solidFill>
                </a:rPr>
                <a:t>Ale</a:t>
              </a:r>
            </a:p>
          </p:txBody>
        </p:sp>
        <p:sp>
          <p:nvSpPr>
            <p:cNvPr id="81" name="TextBox 80">
              <a:extLst>
                <a:ext uri="{FF2B5EF4-FFF2-40B4-BE49-F238E27FC236}">
                  <a16:creationId xmlns:a16="http://schemas.microsoft.com/office/drawing/2014/main" id="{3BB84CE8-54B9-4D8D-BFE0-D00C2433C119}"/>
                </a:ext>
              </a:extLst>
            </p:cNvPr>
            <p:cNvSpPr txBox="1"/>
            <p:nvPr/>
          </p:nvSpPr>
          <p:spPr>
            <a:xfrm>
              <a:off x="1462863" y="2737755"/>
              <a:ext cx="1788301" cy="220387"/>
            </a:xfrm>
            <a:prstGeom prst="rect">
              <a:avLst/>
            </a:prstGeom>
            <a:noFill/>
          </p:spPr>
          <p:txBody>
            <a:bodyPr wrap="square" rtlCol="0">
              <a:spAutoFit/>
            </a:bodyPr>
            <a:lstStyle/>
            <a:p>
              <a:r>
                <a:rPr lang="en-GB" sz="1400" b="1" dirty="0" err="1">
                  <a:solidFill>
                    <a:schemeClr val="bg1"/>
                  </a:solidFill>
                </a:rPr>
                <a:t>Lalbrew</a:t>
              </a:r>
              <a:r>
                <a:rPr lang="en-GB" sz="1400" b="1" dirty="0">
                  <a:solidFill>
                    <a:schemeClr val="bg1"/>
                  </a:solidFill>
                </a:rPr>
                <a:t> London / Windsor</a:t>
              </a:r>
            </a:p>
          </p:txBody>
        </p:sp>
        <p:sp>
          <p:nvSpPr>
            <p:cNvPr id="82" name="TextBox 81">
              <a:extLst>
                <a:ext uri="{FF2B5EF4-FFF2-40B4-BE49-F238E27FC236}">
                  <a16:creationId xmlns:a16="http://schemas.microsoft.com/office/drawing/2014/main" id="{5A520632-2D44-49EB-B291-2E3FA4FD66BA}"/>
                </a:ext>
              </a:extLst>
            </p:cNvPr>
            <p:cNvSpPr txBox="1"/>
            <p:nvPr/>
          </p:nvSpPr>
          <p:spPr>
            <a:xfrm>
              <a:off x="2075216" y="3017457"/>
              <a:ext cx="1287747" cy="220387"/>
            </a:xfrm>
            <a:prstGeom prst="rect">
              <a:avLst/>
            </a:prstGeom>
            <a:noFill/>
          </p:spPr>
          <p:txBody>
            <a:bodyPr wrap="square" rtlCol="0">
              <a:spAutoFit/>
            </a:bodyPr>
            <a:lstStyle/>
            <a:p>
              <a:r>
                <a:rPr lang="en-GB" sz="1400" b="1" dirty="0">
                  <a:solidFill>
                    <a:schemeClr val="bg1"/>
                  </a:solidFill>
                </a:rPr>
                <a:t>Maltose negative</a:t>
              </a:r>
            </a:p>
          </p:txBody>
        </p:sp>
        <p:sp>
          <p:nvSpPr>
            <p:cNvPr id="83" name="TextBox 82">
              <a:extLst>
                <a:ext uri="{FF2B5EF4-FFF2-40B4-BE49-F238E27FC236}">
                  <a16:creationId xmlns:a16="http://schemas.microsoft.com/office/drawing/2014/main" id="{E0ABCDED-2CF5-4DB8-BBF8-5829D4C5EC9F}"/>
                </a:ext>
              </a:extLst>
            </p:cNvPr>
            <p:cNvSpPr txBox="1"/>
            <p:nvPr/>
          </p:nvSpPr>
          <p:spPr>
            <a:xfrm>
              <a:off x="2072093" y="3339475"/>
              <a:ext cx="1334015" cy="220387"/>
            </a:xfrm>
            <a:prstGeom prst="rect">
              <a:avLst/>
            </a:prstGeom>
            <a:noFill/>
          </p:spPr>
          <p:txBody>
            <a:bodyPr wrap="square" rtlCol="0">
              <a:spAutoFit/>
            </a:bodyPr>
            <a:lstStyle/>
            <a:p>
              <a:r>
                <a:rPr lang="en-GB" sz="1400" b="1" dirty="0">
                  <a:solidFill>
                    <a:schemeClr val="bg1"/>
                  </a:solidFill>
                </a:rPr>
                <a:t>Acid producing</a:t>
              </a:r>
            </a:p>
          </p:txBody>
        </p:sp>
        <p:sp>
          <p:nvSpPr>
            <p:cNvPr id="84" name="TextBox 83">
              <a:extLst>
                <a:ext uri="{FF2B5EF4-FFF2-40B4-BE49-F238E27FC236}">
                  <a16:creationId xmlns:a16="http://schemas.microsoft.com/office/drawing/2014/main" id="{F7B58AB1-B586-4F9A-8C39-CABBF4900BEE}"/>
                </a:ext>
              </a:extLst>
            </p:cNvPr>
            <p:cNvSpPr txBox="1"/>
            <p:nvPr/>
          </p:nvSpPr>
          <p:spPr>
            <a:xfrm>
              <a:off x="2080645" y="3956267"/>
              <a:ext cx="1241426" cy="374657"/>
            </a:xfrm>
            <a:prstGeom prst="rect">
              <a:avLst/>
            </a:prstGeom>
            <a:noFill/>
          </p:spPr>
          <p:txBody>
            <a:bodyPr wrap="square" rtlCol="0">
              <a:spAutoFit/>
            </a:bodyPr>
            <a:lstStyle/>
            <a:p>
              <a:r>
                <a:rPr lang="en-GB" sz="1400" b="1" dirty="0">
                  <a:solidFill>
                    <a:schemeClr val="bg1"/>
                  </a:solidFill>
                </a:rPr>
                <a:t>Lactic acid bacteria</a:t>
              </a:r>
            </a:p>
          </p:txBody>
        </p:sp>
        <p:sp>
          <p:nvSpPr>
            <p:cNvPr id="85" name="TextBox 84">
              <a:extLst>
                <a:ext uri="{FF2B5EF4-FFF2-40B4-BE49-F238E27FC236}">
                  <a16:creationId xmlns:a16="http://schemas.microsoft.com/office/drawing/2014/main" id="{02E43A94-14AE-45B4-BFA6-120694263E95}"/>
                </a:ext>
              </a:extLst>
            </p:cNvPr>
            <p:cNvSpPr txBox="1"/>
            <p:nvPr/>
          </p:nvSpPr>
          <p:spPr>
            <a:xfrm>
              <a:off x="5164516" y="2722225"/>
              <a:ext cx="362595" cy="220387"/>
            </a:xfrm>
            <a:prstGeom prst="rect">
              <a:avLst/>
            </a:prstGeom>
            <a:noFill/>
          </p:spPr>
          <p:txBody>
            <a:bodyPr wrap="square" rtlCol="0">
              <a:spAutoFit/>
            </a:bodyPr>
            <a:lstStyle/>
            <a:p>
              <a:r>
                <a:rPr lang="en-GB" sz="1400" b="1" dirty="0">
                  <a:solidFill>
                    <a:schemeClr val="bg1"/>
                  </a:solidFill>
                </a:rPr>
                <a:t>X</a:t>
              </a:r>
            </a:p>
          </p:txBody>
        </p:sp>
        <p:sp>
          <p:nvSpPr>
            <p:cNvPr id="86" name="TextBox 85">
              <a:extLst>
                <a:ext uri="{FF2B5EF4-FFF2-40B4-BE49-F238E27FC236}">
                  <a16:creationId xmlns:a16="http://schemas.microsoft.com/office/drawing/2014/main" id="{7E33D9FF-2DA1-469F-B0BD-9A72B95BA97F}"/>
                </a:ext>
              </a:extLst>
            </p:cNvPr>
            <p:cNvSpPr txBox="1"/>
            <p:nvPr/>
          </p:nvSpPr>
          <p:spPr>
            <a:xfrm>
              <a:off x="6189029" y="2466594"/>
              <a:ext cx="362595" cy="220387"/>
            </a:xfrm>
            <a:prstGeom prst="rect">
              <a:avLst/>
            </a:prstGeom>
            <a:noFill/>
          </p:spPr>
          <p:txBody>
            <a:bodyPr wrap="square" rtlCol="0">
              <a:spAutoFit/>
            </a:bodyPr>
            <a:lstStyle/>
            <a:p>
              <a:r>
                <a:rPr lang="en-GB" sz="1400" b="1" dirty="0">
                  <a:solidFill>
                    <a:schemeClr val="bg1"/>
                  </a:solidFill>
                </a:rPr>
                <a:t>X</a:t>
              </a:r>
            </a:p>
          </p:txBody>
        </p:sp>
        <p:sp>
          <p:nvSpPr>
            <p:cNvPr id="87" name="TextBox 86">
              <a:extLst>
                <a:ext uri="{FF2B5EF4-FFF2-40B4-BE49-F238E27FC236}">
                  <a16:creationId xmlns:a16="http://schemas.microsoft.com/office/drawing/2014/main" id="{CD99D477-BE85-4EEC-AD4A-33563A7D0E76}"/>
                </a:ext>
              </a:extLst>
            </p:cNvPr>
            <p:cNvSpPr txBox="1"/>
            <p:nvPr/>
          </p:nvSpPr>
          <p:spPr>
            <a:xfrm>
              <a:off x="5175393" y="3017457"/>
              <a:ext cx="362595" cy="220387"/>
            </a:xfrm>
            <a:prstGeom prst="rect">
              <a:avLst/>
            </a:prstGeom>
            <a:noFill/>
          </p:spPr>
          <p:txBody>
            <a:bodyPr wrap="square" rtlCol="0">
              <a:spAutoFit/>
            </a:bodyPr>
            <a:lstStyle/>
            <a:p>
              <a:r>
                <a:rPr lang="en-GB" sz="1400" b="1" dirty="0">
                  <a:solidFill>
                    <a:schemeClr val="bg1"/>
                  </a:solidFill>
                </a:rPr>
                <a:t>X</a:t>
              </a:r>
            </a:p>
          </p:txBody>
        </p:sp>
        <p:sp>
          <p:nvSpPr>
            <p:cNvPr id="88" name="TextBox 87">
              <a:extLst>
                <a:ext uri="{FF2B5EF4-FFF2-40B4-BE49-F238E27FC236}">
                  <a16:creationId xmlns:a16="http://schemas.microsoft.com/office/drawing/2014/main" id="{69C58CD3-D4FB-4BC5-973D-F975B7BCF3D3}"/>
                </a:ext>
              </a:extLst>
            </p:cNvPr>
            <p:cNvSpPr txBox="1"/>
            <p:nvPr/>
          </p:nvSpPr>
          <p:spPr>
            <a:xfrm>
              <a:off x="4149398" y="3017457"/>
              <a:ext cx="362595" cy="220387"/>
            </a:xfrm>
            <a:prstGeom prst="rect">
              <a:avLst/>
            </a:prstGeom>
            <a:noFill/>
          </p:spPr>
          <p:txBody>
            <a:bodyPr wrap="square" rtlCol="0">
              <a:spAutoFit/>
            </a:bodyPr>
            <a:lstStyle/>
            <a:p>
              <a:r>
                <a:rPr lang="en-GB" sz="1400" b="1" dirty="0">
                  <a:solidFill>
                    <a:schemeClr val="bg1"/>
                  </a:solidFill>
                </a:rPr>
                <a:t>X</a:t>
              </a:r>
            </a:p>
          </p:txBody>
        </p:sp>
        <p:sp>
          <p:nvSpPr>
            <p:cNvPr id="89" name="TextBox 88">
              <a:extLst>
                <a:ext uri="{FF2B5EF4-FFF2-40B4-BE49-F238E27FC236}">
                  <a16:creationId xmlns:a16="http://schemas.microsoft.com/office/drawing/2014/main" id="{21B12FE4-20AD-48BD-A4F4-E5802275EE56}"/>
                </a:ext>
              </a:extLst>
            </p:cNvPr>
            <p:cNvSpPr txBox="1"/>
            <p:nvPr/>
          </p:nvSpPr>
          <p:spPr>
            <a:xfrm>
              <a:off x="6183559" y="2722225"/>
              <a:ext cx="362595" cy="220387"/>
            </a:xfrm>
            <a:prstGeom prst="rect">
              <a:avLst/>
            </a:prstGeom>
            <a:noFill/>
          </p:spPr>
          <p:txBody>
            <a:bodyPr wrap="square" rtlCol="0">
              <a:spAutoFit/>
            </a:bodyPr>
            <a:lstStyle/>
            <a:p>
              <a:r>
                <a:rPr lang="en-GB" sz="1400" b="1" dirty="0">
                  <a:solidFill>
                    <a:schemeClr val="bg1"/>
                  </a:solidFill>
                </a:rPr>
                <a:t>X</a:t>
              </a:r>
            </a:p>
          </p:txBody>
        </p:sp>
        <p:sp>
          <p:nvSpPr>
            <p:cNvPr id="90" name="TextBox 89">
              <a:extLst>
                <a:ext uri="{FF2B5EF4-FFF2-40B4-BE49-F238E27FC236}">
                  <a16:creationId xmlns:a16="http://schemas.microsoft.com/office/drawing/2014/main" id="{9C39BDC5-C968-4840-A7DA-6B597AA3B437}"/>
                </a:ext>
              </a:extLst>
            </p:cNvPr>
            <p:cNvSpPr txBox="1"/>
            <p:nvPr/>
          </p:nvSpPr>
          <p:spPr>
            <a:xfrm>
              <a:off x="6194364" y="3017457"/>
              <a:ext cx="362595" cy="220387"/>
            </a:xfrm>
            <a:prstGeom prst="rect">
              <a:avLst/>
            </a:prstGeom>
            <a:noFill/>
          </p:spPr>
          <p:txBody>
            <a:bodyPr wrap="square" rtlCol="0">
              <a:spAutoFit/>
            </a:bodyPr>
            <a:lstStyle/>
            <a:p>
              <a:r>
                <a:rPr lang="en-GB" sz="1400" b="1" dirty="0">
                  <a:solidFill>
                    <a:schemeClr val="bg1"/>
                  </a:solidFill>
                </a:rPr>
                <a:t>X</a:t>
              </a:r>
            </a:p>
          </p:txBody>
        </p:sp>
        <p:sp>
          <p:nvSpPr>
            <p:cNvPr id="91" name="TextBox 90">
              <a:extLst>
                <a:ext uri="{FF2B5EF4-FFF2-40B4-BE49-F238E27FC236}">
                  <a16:creationId xmlns:a16="http://schemas.microsoft.com/office/drawing/2014/main" id="{13DE558E-4905-45F0-B67F-8E2A600B4179}"/>
                </a:ext>
              </a:extLst>
            </p:cNvPr>
            <p:cNvSpPr txBox="1"/>
            <p:nvPr/>
          </p:nvSpPr>
          <p:spPr>
            <a:xfrm>
              <a:off x="4124329" y="4027226"/>
              <a:ext cx="362595" cy="220387"/>
            </a:xfrm>
            <a:prstGeom prst="rect">
              <a:avLst/>
            </a:prstGeom>
            <a:noFill/>
          </p:spPr>
          <p:txBody>
            <a:bodyPr wrap="square" rtlCol="0">
              <a:spAutoFit/>
            </a:bodyPr>
            <a:lstStyle/>
            <a:p>
              <a:r>
                <a:rPr lang="en-GB" sz="1400" b="1" dirty="0">
                  <a:solidFill>
                    <a:schemeClr val="bg1"/>
                  </a:solidFill>
                </a:rPr>
                <a:t>X</a:t>
              </a:r>
            </a:p>
          </p:txBody>
        </p:sp>
        <p:sp>
          <p:nvSpPr>
            <p:cNvPr id="92" name="TextBox 91">
              <a:extLst>
                <a:ext uri="{FF2B5EF4-FFF2-40B4-BE49-F238E27FC236}">
                  <a16:creationId xmlns:a16="http://schemas.microsoft.com/office/drawing/2014/main" id="{75F7BB51-E231-4F50-8DBE-A91250CABCBE}"/>
                </a:ext>
              </a:extLst>
            </p:cNvPr>
            <p:cNvSpPr txBox="1"/>
            <p:nvPr/>
          </p:nvSpPr>
          <p:spPr>
            <a:xfrm>
              <a:off x="5141055" y="4026085"/>
              <a:ext cx="362595" cy="220387"/>
            </a:xfrm>
            <a:prstGeom prst="rect">
              <a:avLst/>
            </a:prstGeom>
            <a:noFill/>
          </p:spPr>
          <p:txBody>
            <a:bodyPr wrap="square" rtlCol="0">
              <a:spAutoFit/>
            </a:bodyPr>
            <a:lstStyle/>
            <a:p>
              <a:r>
                <a:rPr lang="en-GB" sz="1400" b="1" dirty="0">
                  <a:solidFill>
                    <a:schemeClr val="bg1"/>
                  </a:solidFill>
                </a:rPr>
                <a:t>X</a:t>
              </a:r>
            </a:p>
          </p:txBody>
        </p:sp>
        <p:sp>
          <p:nvSpPr>
            <p:cNvPr id="93" name="TextBox 92">
              <a:extLst>
                <a:ext uri="{FF2B5EF4-FFF2-40B4-BE49-F238E27FC236}">
                  <a16:creationId xmlns:a16="http://schemas.microsoft.com/office/drawing/2014/main" id="{F40E52E6-DF07-40CA-8957-D8B6D94B771D}"/>
                </a:ext>
              </a:extLst>
            </p:cNvPr>
            <p:cNvSpPr txBox="1"/>
            <p:nvPr/>
          </p:nvSpPr>
          <p:spPr>
            <a:xfrm>
              <a:off x="6131328" y="4025080"/>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4" name="TextBox 93">
              <a:extLst>
                <a:ext uri="{FF2B5EF4-FFF2-40B4-BE49-F238E27FC236}">
                  <a16:creationId xmlns:a16="http://schemas.microsoft.com/office/drawing/2014/main" id="{BE10A348-BE1B-48DC-9E02-ABB89D840671}"/>
                </a:ext>
              </a:extLst>
            </p:cNvPr>
            <p:cNvSpPr txBox="1"/>
            <p:nvPr/>
          </p:nvSpPr>
          <p:spPr>
            <a:xfrm>
              <a:off x="6194364" y="3347188"/>
              <a:ext cx="69410"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5" name="TextBox 94">
              <a:extLst>
                <a:ext uri="{FF2B5EF4-FFF2-40B4-BE49-F238E27FC236}">
                  <a16:creationId xmlns:a16="http://schemas.microsoft.com/office/drawing/2014/main" id="{A3216C75-C7D8-4CFD-A6F5-AED067A147BC}"/>
                </a:ext>
              </a:extLst>
            </p:cNvPr>
            <p:cNvSpPr txBox="1"/>
            <p:nvPr/>
          </p:nvSpPr>
          <p:spPr>
            <a:xfrm>
              <a:off x="7036616" y="3339475"/>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6" name="TextBox 95">
              <a:extLst>
                <a:ext uri="{FF2B5EF4-FFF2-40B4-BE49-F238E27FC236}">
                  <a16:creationId xmlns:a16="http://schemas.microsoft.com/office/drawing/2014/main" id="{779DD956-2C76-499C-8A84-26554F250BEA}"/>
                </a:ext>
              </a:extLst>
            </p:cNvPr>
            <p:cNvSpPr txBox="1"/>
            <p:nvPr/>
          </p:nvSpPr>
          <p:spPr>
            <a:xfrm>
              <a:off x="7076141" y="3057587"/>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7" name="TextBox 96">
              <a:extLst>
                <a:ext uri="{FF2B5EF4-FFF2-40B4-BE49-F238E27FC236}">
                  <a16:creationId xmlns:a16="http://schemas.microsoft.com/office/drawing/2014/main" id="{9127F108-2266-404B-9095-387FD3DD88CB}"/>
                </a:ext>
              </a:extLst>
            </p:cNvPr>
            <p:cNvSpPr txBox="1"/>
            <p:nvPr/>
          </p:nvSpPr>
          <p:spPr>
            <a:xfrm>
              <a:off x="7094534" y="2793290"/>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8" name="TextBox 97">
              <a:extLst>
                <a:ext uri="{FF2B5EF4-FFF2-40B4-BE49-F238E27FC236}">
                  <a16:creationId xmlns:a16="http://schemas.microsoft.com/office/drawing/2014/main" id="{2064ECF9-FBC8-4E0A-80EF-DCFFC57AF363}"/>
                </a:ext>
              </a:extLst>
            </p:cNvPr>
            <p:cNvSpPr txBox="1"/>
            <p:nvPr/>
          </p:nvSpPr>
          <p:spPr>
            <a:xfrm>
              <a:off x="7095954" y="2489772"/>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99" name="TextBox 98">
              <a:extLst>
                <a:ext uri="{FF2B5EF4-FFF2-40B4-BE49-F238E27FC236}">
                  <a16:creationId xmlns:a16="http://schemas.microsoft.com/office/drawing/2014/main" id="{A2852E61-00C1-4638-B027-884986A317C2}"/>
                </a:ext>
              </a:extLst>
            </p:cNvPr>
            <p:cNvSpPr txBox="1"/>
            <p:nvPr/>
          </p:nvSpPr>
          <p:spPr>
            <a:xfrm>
              <a:off x="3394682" y="2721198"/>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0" name="TextBox 99">
              <a:extLst>
                <a:ext uri="{FF2B5EF4-FFF2-40B4-BE49-F238E27FC236}">
                  <a16:creationId xmlns:a16="http://schemas.microsoft.com/office/drawing/2014/main" id="{A53996AF-CE08-493A-B5A1-8FDC0E5ABFDE}"/>
                </a:ext>
              </a:extLst>
            </p:cNvPr>
            <p:cNvSpPr txBox="1"/>
            <p:nvPr/>
          </p:nvSpPr>
          <p:spPr>
            <a:xfrm>
              <a:off x="3396102" y="2417680"/>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1" name="TextBox 100">
              <a:extLst>
                <a:ext uri="{FF2B5EF4-FFF2-40B4-BE49-F238E27FC236}">
                  <a16:creationId xmlns:a16="http://schemas.microsoft.com/office/drawing/2014/main" id="{7AAD24A3-4DD6-4D1D-A164-5205A3BE77F3}"/>
                </a:ext>
              </a:extLst>
            </p:cNvPr>
            <p:cNvSpPr txBox="1"/>
            <p:nvPr/>
          </p:nvSpPr>
          <p:spPr>
            <a:xfrm>
              <a:off x="3388415" y="3281474"/>
              <a:ext cx="362595" cy="220387"/>
            </a:xfrm>
            <a:prstGeom prst="rect">
              <a:avLst/>
            </a:prstGeom>
            <a:noFill/>
          </p:spPr>
          <p:txBody>
            <a:bodyPr wrap="square" rtlCol="0">
              <a:spAutoFit/>
            </a:bodyPr>
            <a:lstStyle/>
            <a:p>
              <a:endParaRPr lang="en-GB" sz="1400" b="1" dirty="0">
                <a:solidFill>
                  <a:schemeClr val="bg1"/>
                </a:solidFill>
              </a:endParaRPr>
            </a:p>
          </p:txBody>
        </p:sp>
        <p:sp>
          <p:nvSpPr>
            <p:cNvPr id="102" name="TextBox 101">
              <a:extLst>
                <a:ext uri="{FF2B5EF4-FFF2-40B4-BE49-F238E27FC236}">
                  <a16:creationId xmlns:a16="http://schemas.microsoft.com/office/drawing/2014/main" id="{282A2890-1432-44B0-AB7B-53E2DB0605FA}"/>
                </a:ext>
              </a:extLst>
            </p:cNvPr>
            <p:cNvSpPr txBox="1"/>
            <p:nvPr/>
          </p:nvSpPr>
          <p:spPr>
            <a:xfrm>
              <a:off x="3389835" y="2977956"/>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3" name="TextBox 102">
              <a:extLst>
                <a:ext uri="{FF2B5EF4-FFF2-40B4-BE49-F238E27FC236}">
                  <a16:creationId xmlns:a16="http://schemas.microsoft.com/office/drawing/2014/main" id="{149A6C5E-0C8E-417D-9A1A-44672A46E90C}"/>
                </a:ext>
              </a:extLst>
            </p:cNvPr>
            <p:cNvSpPr txBox="1"/>
            <p:nvPr/>
          </p:nvSpPr>
          <p:spPr>
            <a:xfrm>
              <a:off x="3389043" y="4011746"/>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4" name="TextBox 103">
              <a:extLst>
                <a:ext uri="{FF2B5EF4-FFF2-40B4-BE49-F238E27FC236}">
                  <a16:creationId xmlns:a16="http://schemas.microsoft.com/office/drawing/2014/main" id="{582CCDE3-24BA-4BCB-9A8D-74326F19997B}"/>
                </a:ext>
              </a:extLst>
            </p:cNvPr>
            <p:cNvSpPr txBox="1"/>
            <p:nvPr/>
          </p:nvSpPr>
          <p:spPr>
            <a:xfrm>
              <a:off x="3366531" y="3319925"/>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5" name="TextBox 104">
              <a:extLst>
                <a:ext uri="{FF2B5EF4-FFF2-40B4-BE49-F238E27FC236}">
                  <a16:creationId xmlns:a16="http://schemas.microsoft.com/office/drawing/2014/main" id="{624C3F0F-F931-4185-96B0-D8516F4D0471}"/>
                </a:ext>
              </a:extLst>
            </p:cNvPr>
            <p:cNvSpPr txBox="1"/>
            <p:nvPr/>
          </p:nvSpPr>
          <p:spPr>
            <a:xfrm>
              <a:off x="4128380" y="2734613"/>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6" name="TextBox 105">
              <a:extLst>
                <a:ext uri="{FF2B5EF4-FFF2-40B4-BE49-F238E27FC236}">
                  <a16:creationId xmlns:a16="http://schemas.microsoft.com/office/drawing/2014/main" id="{60ED2F73-AC02-4A14-B4DA-80EE0E28EED2}"/>
                </a:ext>
              </a:extLst>
            </p:cNvPr>
            <p:cNvSpPr txBox="1"/>
            <p:nvPr/>
          </p:nvSpPr>
          <p:spPr>
            <a:xfrm>
              <a:off x="4129800" y="2431095"/>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7" name="TextBox 106">
              <a:extLst>
                <a:ext uri="{FF2B5EF4-FFF2-40B4-BE49-F238E27FC236}">
                  <a16:creationId xmlns:a16="http://schemas.microsoft.com/office/drawing/2014/main" id="{2CAEA61E-E5E2-49E4-89E9-8887B7ADD6FF}"/>
                </a:ext>
              </a:extLst>
            </p:cNvPr>
            <p:cNvSpPr txBox="1"/>
            <p:nvPr/>
          </p:nvSpPr>
          <p:spPr>
            <a:xfrm>
              <a:off x="5126091" y="2423958"/>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08" name="TextBox 107">
              <a:extLst>
                <a:ext uri="{FF2B5EF4-FFF2-40B4-BE49-F238E27FC236}">
                  <a16:creationId xmlns:a16="http://schemas.microsoft.com/office/drawing/2014/main" id="{C91657AB-E5E0-4F28-AA9A-5B88D634E1A8}"/>
                </a:ext>
              </a:extLst>
            </p:cNvPr>
            <p:cNvSpPr txBox="1"/>
            <p:nvPr/>
          </p:nvSpPr>
          <p:spPr>
            <a:xfrm>
              <a:off x="7094534" y="4010441"/>
              <a:ext cx="362595" cy="220387"/>
            </a:xfrm>
            <a:prstGeom prst="rect">
              <a:avLst/>
            </a:prstGeom>
            <a:noFill/>
          </p:spPr>
          <p:txBody>
            <a:bodyPr wrap="square" rtlCol="0">
              <a:spAutoFit/>
            </a:bodyPr>
            <a:lstStyle/>
            <a:p>
              <a:r>
                <a:rPr lang="en-GB" sz="1400" b="1" dirty="0">
                  <a:solidFill>
                    <a:schemeClr val="bg1"/>
                  </a:solidFill>
                </a:rPr>
                <a:t>X</a:t>
              </a:r>
            </a:p>
          </p:txBody>
        </p:sp>
        <p:cxnSp>
          <p:nvCxnSpPr>
            <p:cNvPr id="109" name="Straight Connector 108">
              <a:extLst>
                <a:ext uri="{FF2B5EF4-FFF2-40B4-BE49-F238E27FC236}">
                  <a16:creationId xmlns:a16="http://schemas.microsoft.com/office/drawing/2014/main" id="{9B789C6F-9BFC-4097-991D-93DE9F6E0C86}"/>
                </a:ext>
              </a:extLst>
            </p:cNvPr>
            <p:cNvCxnSpPr>
              <a:cxnSpLocks/>
            </p:cNvCxnSpPr>
            <p:nvPr/>
          </p:nvCxnSpPr>
          <p:spPr>
            <a:xfrm flipH="1">
              <a:off x="3331397" y="1898605"/>
              <a:ext cx="4395288" cy="128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2ED97BF-3E12-41C6-934A-CD1777FB29EF}"/>
                </a:ext>
              </a:extLst>
            </p:cNvPr>
            <p:cNvCxnSpPr>
              <a:cxnSpLocks/>
            </p:cNvCxnSpPr>
            <p:nvPr/>
          </p:nvCxnSpPr>
          <p:spPr>
            <a:xfrm flipH="1" flipV="1">
              <a:off x="2172756" y="3735479"/>
              <a:ext cx="5537718" cy="24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4656601-6021-423C-BAF2-E878A294A4AD}"/>
                </a:ext>
              </a:extLst>
            </p:cNvPr>
            <p:cNvSpPr txBox="1"/>
            <p:nvPr/>
          </p:nvSpPr>
          <p:spPr>
            <a:xfrm>
              <a:off x="4031999" y="3349334"/>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sp>
          <p:nvSpPr>
            <p:cNvPr id="121" name="TextBox 120">
              <a:extLst>
                <a:ext uri="{FF2B5EF4-FFF2-40B4-BE49-F238E27FC236}">
                  <a16:creationId xmlns:a16="http://schemas.microsoft.com/office/drawing/2014/main" id="{6A3916CA-12B5-4EE2-BD09-47A0A4A6D88C}"/>
                </a:ext>
              </a:extLst>
            </p:cNvPr>
            <p:cNvSpPr txBox="1"/>
            <p:nvPr/>
          </p:nvSpPr>
          <p:spPr>
            <a:xfrm>
              <a:off x="5022048" y="3335215"/>
              <a:ext cx="362595" cy="220387"/>
            </a:xfrm>
            <a:prstGeom prst="rect">
              <a:avLst/>
            </a:prstGeom>
            <a:noFill/>
          </p:spPr>
          <p:txBody>
            <a:bodyPr wrap="square" rtlCol="0">
              <a:spAutoFit/>
            </a:bodyPr>
            <a:lstStyle/>
            <a:p>
              <a:r>
                <a:rPr lang="en-GB" sz="1400" dirty="0">
                  <a:solidFill>
                    <a:schemeClr val="bg1"/>
                  </a:solidFill>
                </a:rPr>
                <a:t>✔</a:t>
              </a:r>
              <a:endParaRPr lang="en-GB" sz="1400" b="1" dirty="0">
                <a:solidFill>
                  <a:schemeClr val="bg1"/>
                </a:solidFill>
              </a:endParaRPr>
            </a:p>
          </p:txBody>
        </p:sp>
      </p:grpSp>
      <p:pic>
        <p:nvPicPr>
          <p:cNvPr id="1030" name="Picture 6" descr="LalBrew Windsor™ – British-Style Beer Yeast | Lallemand Brewing">
            <a:extLst>
              <a:ext uri="{FF2B5EF4-FFF2-40B4-BE49-F238E27FC236}">
                <a16:creationId xmlns:a16="http://schemas.microsoft.com/office/drawing/2014/main" id="{DD994411-FCCE-4ECF-B032-775FCD668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772" y="1348715"/>
            <a:ext cx="1771116" cy="177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7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54BD-A4DD-41BC-BB8E-888E79440201}"/>
              </a:ext>
            </a:extLst>
          </p:cNvPr>
          <p:cNvSpPr>
            <a:spLocks noGrp="1"/>
          </p:cNvSpPr>
          <p:nvPr>
            <p:ph type="ctrTitle"/>
          </p:nvPr>
        </p:nvSpPr>
        <p:spPr>
          <a:xfrm>
            <a:off x="1524000" y="475593"/>
            <a:ext cx="9144000" cy="617227"/>
          </a:xfrm>
        </p:spPr>
        <p:txBody>
          <a:bodyPr>
            <a:normAutofit fontScale="90000"/>
          </a:bodyPr>
          <a:lstStyle/>
          <a:p>
            <a:r>
              <a:rPr lang="en-GB" dirty="0"/>
              <a:t>Fermentation options</a:t>
            </a:r>
          </a:p>
        </p:txBody>
      </p:sp>
      <p:sp>
        <p:nvSpPr>
          <p:cNvPr id="3" name="Subtitle 2">
            <a:extLst>
              <a:ext uri="{FF2B5EF4-FFF2-40B4-BE49-F238E27FC236}">
                <a16:creationId xmlns:a16="http://schemas.microsoft.com/office/drawing/2014/main" id="{36C7F9A6-A4E8-45A1-A0DB-6FF6155F1026}"/>
              </a:ext>
            </a:extLst>
          </p:cNvPr>
          <p:cNvSpPr>
            <a:spLocks noGrp="1"/>
          </p:cNvSpPr>
          <p:nvPr>
            <p:ph type="subTitle" idx="1"/>
          </p:nvPr>
        </p:nvSpPr>
        <p:spPr>
          <a:xfrm>
            <a:off x="702527" y="1464721"/>
            <a:ext cx="10504448" cy="3452968"/>
          </a:xfrm>
        </p:spPr>
        <p:txBody>
          <a:bodyPr/>
          <a:lstStyle/>
          <a:p>
            <a:pPr marL="342900" indent="-342900" algn="l">
              <a:buFont typeface="Arial" panose="020B0604020202020204" pitchFamily="34" charset="0"/>
              <a:buChar char="•"/>
            </a:pPr>
            <a:r>
              <a:rPr lang="en-GB" dirty="0"/>
              <a:t>Standard fermentation with a maltose negative yeast</a:t>
            </a:r>
          </a:p>
          <a:p>
            <a:pPr marL="342900" indent="-342900" algn="l">
              <a:buFont typeface="Arial" panose="020B0604020202020204" pitchFamily="34" charset="0"/>
              <a:buChar char="•"/>
            </a:pPr>
            <a:r>
              <a:rPr lang="en-GB" dirty="0"/>
              <a:t>Kettle or FV souring with bacteria followed by fermentation with maltose negative yeast</a:t>
            </a:r>
          </a:p>
          <a:p>
            <a:pPr marL="342900" indent="-342900" algn="l">
              <a:buFont typeface="Arial" panose="020B0604020202020204" pitchFamily="34" charset="0"/>
              <a:buChar char="•"/>
            </a:pPr>
            <a:r>
              <a:rPr lang="en-GB" dirty="0">
                <a:solidFill>
                  <a:srgbClr val="FFFF00"/>
                </a:solidFill>
              </a:rPr>
              <a:t>Standard fermentation with maltotriose negative yeast and hot mashing</a:t>
            </a:r>
          </a:p>
          <a:p>
            <a:pPr marL="342900" indent="-342900" algn="l">
              <a:buFont typeface="Arial" panose="020B0604020202020204" pitchFamily="34" charset="0"/>
              <a:buChar char="•"/>
            </a:pPr>
            <a:r>
              <a:rPr lang="en-GB" dirty="0">
                <a:solidFill>
                  <a:srgbClr val="FFFF00"/>
                </a:solidFill>
              </a:rPr>
              <a:t>Kettle or FV souring with bacteria followed by fermentation with maltotriose negative yeast along with hot mashing</a:t>
            </a:r>
          </a:p>
          <a:p>
            <a:pPr marL="342900" indent="-342900" algn="l">
              <a:buFont typeface="Arial" panose="020B0604020202020204" pitchFamily="34" charset="0"/>
              <a:buChar char="•"/>
            </a:pPr>
            <a:r>
              <a:rPr lang="en-GB" dirty="0"/>
              <a:t>Cold contact fermentation (lager yeast)</a:t>
            </a:r>
          </a:p>
        </p:txBody>
      </p:sp>
    </p:spTree>
    <p:extLst>
      <p:ext uri="{BB962C8B-B14F-4D97-AF65-F5344CB8AC3E}">
        <p14:creationId xmlns:p14="http://schemas.microsoft.com/office/powerpoint/2010/main" val="47661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4058-4CEB-47CE-9A4B-2DBF6B402545}"/>
              </a:ext>
            </a:extLst>
          </p:cNvPr>
          <p:cNvSpPr>
            <a:spLocks noGrp="1"/>
          </p:cNvSpPr>
          <p:nvPr>
            <p:ph idx="1"/>
          </p:nvPr>
        </p:nvSpPr>
        <p:spPr>
          <a:xfrm>
            <a:off x="258335" y="216773"/>
            <a:ext cx="11550805" cy="976408"/>
          </a:xfrm>
        </p:spPr>
        <p:txBody>
          <a:bodyPr>
            <a:normAutofit fontScale="85000" lnSpcReduction="20000"/>
          </a:bodyPr>
          <a:lstStyle/>
          <a:p>
            <a:r>
              <a:rPr lang="en-GB" dirty="0"/>
              <a:t>Creating a great tasting low or no alcohol beer requires a holistic approach to both wort and beer creation. All parts make up the whole and must be considered when designing low alcohol beers.</a:t>
            </a:r>
          </a:p>
        </p:txBody>
      </p:sp>
      <p:graphicFrame>
        <p:nvGraphicFramePr>
          <p:cNvPr id="4" name="Diagram 3">
            <a:extLst>
              <a:ext uri="{FF2B5EF4-FFF2-40B4-BE49-F238E27FC236}">
                <a16:creationId xmlns:a16="http://schemas.microsoft.com/office/drawing/2014/main" id="{CC96986E-A38E-4CF1-A159-461172372CCC}"/>
              </a:ext>
            </a:extLst>
          </p:cNvPr>
          <p:cNvGraphicFramePr/>
          <p:nvPr>
            <p:extLst>
              <p:ext uri="{D42A27DB-BD31-4B8C-83A1-F6EECF244321}">
                <p14:modId xmlns:p14="http://schemas.microsoft.com/office/powerpoint/2010/main" val="2823061327"/>
              </p:ext>
            </p:extLst>
          </p:nvPr>
        </p:nvGraphicFramePr>
        <p:xfrm>
          <a:off x="144966" y="1382751"/>
          <a:ext cx="12047034" cy="493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61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CFC6-C79A-4636-90A6-776ED31BEF56}"/>
              </a:ext>
            </a:extLst>
          </p:cNvPr>
          <p:cNvSpPr>
            <a:spLocks noGrp="1"/>
          </p:cNvSpPr>
          <p:nvPr>
            <p:ph type="ctrTitle"/>
          </p:nvPr>
        </p:nvSpPr>
        <p:spPr>
          <a:xfrm>
            <a:off x="1211766" y="152207"/>
            <a:ext cx="9144000" cy="795647"/>
          </a:xfrm>
        </p:spPr>
        <p:txBody>
          <a:bodyPr>
            <a:normAutofit fontScale="90000"/>
          </a:bodyPr>
          <a:lstStyle/>
          <a:p>
            <a:r>
              <a:rPr lang="en-GB" dirty="0"/>
              <a:t>Alcohol removal or dilution</a:t>
            </a:r>
          </a:p>
        </p:txBody>
      </p:sp>
      <p:sp>
        <p:nvSpPr>
          <p:cNvPr id="3" name="Subtitle 2">
            <a:extLst>
              <a:ext uri="{FF2B5EF4-FFF2-40B4-BE49-F238E27FC236}">
                <a16:creationId xmlns:a16="http://schemas.microsoft.com/office/drawing/2014/main" id="{9C7F99E9-D2D9-4E1C-894E-DCD5FC7AE06D}"/>
              </a:ext>
            </a:extLst>
          </p:cNvPr>
          <p:cNvSpPr>
            <a:spLocks noGrp="1"/>
          </p:cNvSpPr>
          <p:nvPr>
            <p:ph type="subTitle" idx="1"/>
          </p:nvPr>
        </p:nvSpPr>
        <p:spPr>
          <a:xfrm>
            <a:off x="512956" y="1516567"/>
            <a:ext cx="10983951" cy="4393580"/>
          </a:xfrm>
        </p:spPr>
        <p:txBody>
          <a:bodyPr/>
          <a:lstStyle/>
          <a:p>
            <a:pPr marL="342900" indent="-342900" algn="l">
              <a:buFont typeface="Arial" panose="020B0604020202020204" pitchFamily="34" charset="0"/>
              <a:buChar char="•"/>
            </a:pPr>
            <a:r>
              <a:rPr lang="en-GB" dirty="0"/>
              <a:t>Sometimes even using hot mashing and yeasts of limited fermentability a dilution step is required to meet the desired alcohol step. Ideally this should be made with sterile deaerated water.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For very low alcohol content an alcohol removal step may be required. There are many technologies out there but reverse osmosis (RO) seems to be the technique being favoured </a:t>
            </a:r>
          </a:p>
        </p:txBody>
      </p:sp>
    </p:spTree>
    <p:extLst>
      <p:ext uri="{BB962C8B-B14F-4D97-AF65-F5344CB8AC3E}">
        <p14:creationId xmlns:p14="http://schemas.microsoft.com/office/powerpoint/2010/main" val="238587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4058-4CEB-47CE-9A4B-2DBF6B402545}"/>
              </a:ext>
            </a:extLst>
          </p:cNvPr>
          <p:cNvSpPr>
            <a:spLocks noGrp="1"/>
          </p:cNvSpPr>
          <p:nvPr>
            <p:ph idx="1"/>
          </p:nvPr>
        </p:nvSpPr>
        <p:spPr>
          <a:xfrm>
            <a:off x="258335" y="216773"/>
            <a:ext cx="11550805" cy="976408"/>
          </a:xfrm>
        </p:spPr>
        <p:txBody>
          <a:bodyPr>
            <a:normAutofit fontScale="85000" lnSpcReduction="20000"/>
          </a:bodyPr>
          <a:lstStyle/>
          <a:p>
            <a:r>
              <a:rPr lang="en-GB" dirty="0"/>
              <a:t>Creating a great tasting low or no alcohol beer requires a holistic approach to both wort and beer creation. All parts make up the whole and must be considered when designing low alcohol beers.</a:t>
            </a:r>
          </a:p>
        </p:txBody>
      </p:sp>
      <p:graphicFrame>
        <p:nvGraphicFramePr>
          <p:cNvPr id="4" name="Diagram 3">
            <a:extLst>
              <a:ext uri="{FF2B5EF4-FFF2-40B4-BE49-F238E27FC236}">
                <a16:creationId xmlns:a16="http://schemas.microsoft.com/office/drawing/2014/main" id="{CC96986E-A38E-4CF1-A159-461172372CCC}"/>
              </a:ext>
            </a:extLst>
          </p:cNvPr>
          <p:cNvGraphicFramePr/>
          <p:nvPr>
            <p:extLst>
              <p:ext uri="{D42A27DB-BD31-4B8C-83A1-F6EECF244321}">
                <p14:modId xmlns:p14="http://schemas.microsoft.com/office/powerpoint/2010/main" val="2742743879"/>
              </p:ext>
            </p:extLst>
          </p:nvPr>
        </p:nvGraphicFramePr>
        <p:xfrm>
          <a:off x="144966" y="1382751"/>
          <a:ext cx="12047034" cy="493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8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4B8D-E789-4549-92E3-180C440867B9}"/>
              </a:ext>
            </a:extLst>
          </p:cNvPr>
          <p:cNvSpPr>
            <a:spLocks noGrp="1"/>
          </p:cNvSpPr>
          <p:nvPr>
            <p:ph type="ctrTitle"/>
          </p:nvPr>
        </p:nvSpPr>
        <p:spPr>
          <a:xfrm>
            <a:off x="1468244" y="62998"/>
            <a:ext cx="9671824" cy="1107880"/>
          </a:xfrm>
        </p:spPr>
        <p:txBody>
          <a:bodyPr>
            <a:normAutofit fontScale="90000"/>
          </a:bodyPr>
          <a:lstStyle/>
          <a:p>
            <a:r>
              <a:rPr lang="en-GB" dirty="0"/>
              <a:t>The Importance of pH correction</a:t>
            </a:r>
          </a:p>
        </p:txBody>
      </p:sp>
      <p:sp>
        <p:nvSpPr>
          <p:cNvPr id="3" name="Subtitle 2">
            <a:extLst>
              <a:ext uri="{FF2B5EF4-FFF2-40B4-BE49-F238E27FC236}">
                <a16:creationId xmlns:a16="http://schemas.microsoft.com/office/drawing/2014/main" id="{32CFD7B3-9E8A-4BF0-93CF-FD0038BDFB89}"/>
              </a:ext>
            </a:extLst>
          </p:cNvPr>
          <p:cNvSpPr>
            <a:spLocks noGrp="1"/>
          </p:cNvSpPr>
          <p:nvPr>
            <p:ph type="subTitle" idx="1"/>
          </p:nvPr>
        </p:nvSpPr>
        <p:spPr>
          <a:xfrm>
            <a:off x="501805" y="1416203"/>
            <a:ext cx="11006254" cy="4270919"/>
          </a:xfrm>
        </p:spPr>
        <p:txBody>
          <a:bodyPr>
            <a:normAutofit fontScale="92500" lnSpcReduction="10000"/>
          </a:bodyPr>
          <a:lstStyle/>
          <a:p>
            <a:pPr algn="l"/>
            <a:r>
              <a:rPr lang="en-GB" dirty="0"/>
              <a:t>Problems:</a:t>
            </a:r>
          </a:p>
          <a:p>
            <a:pPr algn="l"/>
            <a:endParaRPr lang="en-GB" dirty="0"/>
          </a:p>
          <a:p>
            <a:pPr marL="342900" indent="-342900" algn="l">
              <a:buFont typeface="Arial" panose="020B0604020202020204" pitchFamily="34" charset="0"/>
              <a:buChar char="•"/>
            </a:pPr>
            <a:r>
              <a:rPr lang="en-GB" dirty="0"/>
              <a:t>Low gravity worts can lead to high pH due to their limited buffering capacity</a:t>
            </a:r>
          </a:p>
          <a:p>
            <a:pPr marL="342900" indent="-342900" algn="l">
              <a:buFont typeface="Arial" panose="020B0604020202020204" pitchFamily="34" charset="0"/>
              <a:buChar char="•"/>
            </a:pPr>
            <a:r>
              <a:rPr lang="en-GB" dirty="0"/>
              <a:t>Limited fermentation compounds the issue as yeast produce organic acids during fermentation</a:t>
            </a:r>
          </a:p>
          <a:p>
            <a:pPr marL="342900" indent="-342900" algn="l">
              <a:buFont typeface="Arial" panose="020B0604020202020204" pitchFamily="34" charset="0"/>
              <a:buChar char="•"/>
            </a:pPr>
            <a:endParaRPr lang="en-GB" dirty="0"/>
          </a:p>
          <a:p>
            <a:pPr algn="l"/>
            <a:r>
              <a:rPr lang="en-GB" dirty="0"/>
              <a:t>This can lead to:</a:t>
            </a:r>
          </a:p>
          <a:p>
            <a:pPr algn="l"/>
            <a:endParaRPr lang="en-GB" dirty="0"/>
          </a:p>
          <a:p>
            <a:pPr marL="342900" indent="-342900" algn="l">
              <a:buFont typeface="Arial" panose="020B0604020202020204" pitchFamily="34" charset="0"/>
              <a:buChar char="•"/>
            </a:pPr>
            <a:r>
              <a:rPr lang="en-GB" dirty="0"/>
              <a:t>Astringent tannic worts</a:t>
            </a:r>
          </a:p>
          <a:p>
            <a:pPr marL="342900" indent="-342900" algn="l">
              <a:buFont typeface="Arial" panose="020B0604020202020204" pitchFamily="34" charset="0"/>
              <a:buChar char="•"/>
            </a:pPr>
            <a:r>
              <a:rPr lang="en-GB" dirty="0"/>
              <a:t>A high degree of perceived bitterness</a:t>
            </a:r>
          </a:p>
          <a:p>
            <a:pPr marL="342900" indent="-342900" algn="l">
              <a:buFont typeface="Arial" panose="020B0604020202020204" pitchFamily="34" charset="0"/>
              <a:buChar char="•"/>
            </a:pPr>
            <a:r>
              <a:rPr lang="en-GB" dirty="0"/>
              <a:t>Poor microbiological stability including the potential for growth of pathogens</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96920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4B8D-E789-4549-92E3-180C440867B9}"/>
              </a:ext>
            </a:extLst>
          </p:cNvPr>
          <p:cNvSpPr>
            <a:spLocks noGrp="1"/>
          </p:cNvSpPr>
          <p:nvPr>
            <p:ph type="ctrTitle"/>
          </p:nvPr>
        </p:nvSpPr>
        <p:spPr>
          <a:xfrm>
            <a:off x="1468244" y="62998"/>
            <a:ext cx="9671824" cy="1107880"/>
          </a:xfrm>
        </p:spPr>
        <p:txBody>
          <a:bodyPr>
            <a:normAutofit fontScale="90000"/>
          </a:bodyPr>
          <a:lstStyle/>
          <a:p>
            <a:r>
              <a:rPr lang="en-GB" dirty="0"/>
              <a:t>The Importance of pH correction</a:t>
            </a:r>
          </a:p>
        </p:txBody>
      </p:sp>
      <p:sp>
        <p:nvSpPr>
          <p:cNvPr id="3" name="Subtitle 2">
            <a:extLst>
              <a:ext uri="{FF2B5EF4-FFF2-40B4-BE49-F238E27FC236}">
                <a16:creationId xmlns:a16="http://schemas.microsoft.com/office/drawing/2014/main" id="{32CFD7B3-9E8A-4BF0-93CF-FD0038BDFB89}"/>
              </a:ext>
            </a:extLst>
          </p:cNvPr>
          <p:cNvSpPr>
            <a:spLocks noGrp="1"/>
          </p:cNvSpPr>
          <p:nvPr>
            <p:ph type="subTitle" idx="1"/>
          </p:nvPr>
        </p:nvSpPr>
        <p:spPr>
          <a:xfrm>
            <a:off x="501805" y="1416203"/>
            <a:ext cx="11006254" cy="4270919"/>
          </a:xfrm>
        </p:spPr>
        <p:txBody>
          <a:bodyPr>
            <a:normAutofit/>
          </a:bodyPr>
          <a:lstStyle/>
          <a:p>
            <a:pPr algn="l"/>
            <a:r>
              <a:rPr lang="en-GB" dirty="0"/>
              <a:t>Solutions:</a:t>
            </a:r>
          </a:p>
          <a:p>
            <a:pPr algn="l"/>
            <a:endParaRPr lang="en-GB" dirty="0"/>
          </a:p>
          <a:p>
            <a:pPr marL="342900" indent="-342900" algn="l">
              <a:buFont typeface="Arial" panose="020B0604020202020204" pitchFamily="34" charset="0"/>
              <a:buChar char="•"/>
            </a:pPr>
            <a:r>
              <a:rPr lang="en-GB" dirty="0"/>
              <a:t>Correct pH at all stages, mash, boil, post boil and post fermentation using food grade acid additions</a:t>
            </a:r>
          </a:p>
          <a:p>
            <a:pPr marL="342900" indent="-342900" algn="l">
              <a:buFont typeface="Arial" panose="020B0604020202020204" pitchFamily="34" charset="0"/>
              <a:buChar char="•"/>
            </a:pPr>
            <a:r>
              <a:rPr lang="en-GB" dirty="0"/>
              <a:t>Hop at an appropriate level</a:t>
            </a:r>
          </a:p>
          <a:p>
            <a:pPr marL="342900" indent="-342900" algn="l">
              <a:buFont typeface="Arial" panose="020B0604020202020204" pitchFamily="34" charset="0"/>
              <a:buChar char="•"/>
            </a:pPr>
            <a:r>
              <a:rPr lang="en-GB" dirty="0"/>
              <a:t>Adjust the pH of sparge water to the desired wort pH (5-5.2) by acid addition to the HLT</a:t>
            </a:r>
          </a:p>
          <a:p>
            <a:pPr algn="l"/>
            <a:endParaRPr lang="en-GB" dirty="0"/>
          </a:p>
          <a:p>
            <a:pPr algn="l"/>
            <a:r>
              <a:rPr lang="en-GB" dirty="0"/>
              <a:t>An additional point here is that it is possible to use many different acids at this point and each will impart a different flavour</a:t>
            </a:r>
          </a:p>
          <a:p>
            <a:pPr algn="l"/>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46874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58AF-1A3F-4331-9EED-B333F973032B}"/>
              </a:ext>
            </a:extLst>
          </p:cNvPr>
          <p:cNvSpPr>
            <a:spLocks noGrp="1"/>
          </p:cNvSpPr>
          <p:nvPr>
            <p:ph type="title"/>
          </p:nvPr>
        </p:nvSpPr>
        <p:spPr/>
        <p:txBody>
          <a:bodyPr>
            <a:normAutofit fontScale="90000"/>
          </a:bodyPr>
          <a:lstStyle/>
          <a:p>
            <a:r>
              <a:rPr lang="en-GB" dirty="0"/>
              <a:t>Low or no alcohol beer – common criticisms</a:t>
            </a:r>
          </a:p>
        </p:txBody>
      </p:sp>
      <p:sp>
        <p:nvSpPr>
          <p:cNvPr id="3" name="Content Placeholder 2">
            <a:extLst>
              <a:ext uri="{FF2B5EF4-FFF2-40B4-BE49-F238E27FC236}">
                <a16:creationId xmlns:a16="http://schemas.microsoft.com/office/drawing/2014/main" id="{0381B80D-D3BA-4E7E-9B3E-CE9C04C050CB}"/>
              </a:ext>
            </a:extLst>
          </p:cNvPr>
          <p:cNvSpPr>
            <a:spLocks noGrp="1"/>
          </p:cNvSpPr>
          <p:nvPr>
            <p:ph idx="1"/>
          </p:nvPr>
        </p:nvSpPr>
        <p:spPr/>
        <p:txBody>
          <a:bodyPr/>
          <a:lstStyle/>
          <a:p>
            <a:r>
              <a:rPr lang="en-GB" dirty="0"/>
              <a:t>Beers are overly sweet</a:t>
            </a:r>
          </a:p>
          <a:p>
            <a:r>
              <a:rPr lang="en-GB" dirty="0"/>
              <a:t>Beers are </a:t>
            </a:r>
            <a:r>
              <a:rPr lang="en-GB" dirty="0" err="1"/>
              <a:t>worty</a:t>
            </a:r>
            <a:endParaRPr lang="en-GB" dirty="0"/>
          </a:p>
          <a:p>
            <a:r>
              <a:rPr lang="en-GB" dirty="0"/>
              <a:t>Beers are thin and lack mouthfeel</a:t>
            </a:r>
          </a:p>
          <a:p>
            <a:endParaRPr lang="en-GB" dirty="0"/>
          </a:p>
          <a:p>
            <a:r>
              <a:rPr lang="en-GB" dirty="0"/>
              <a:t>How do we over come these criticisms to create a drinkable beer?</a:t>
            </a:r>
          </a:p>
        </p:txBody>
      </p:sp>
    </p:spTree>
    <p:extLst>
      <p:ext uri="{BB962C8B-B14F-4D97-AF65-F5344CB8AC3E}">
        <p14:creationId xmlns:p14="http://schemas.microsoft.com/office/powerpoint/2010/main" val="4057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4058-4CEB-47CE-9A4B-2DBF6B402545}"/>
              </a:ext>
            </a:extLst>
          </p:cNvPr>
          <p:cNvSpPr>
            <a:spLocks noGrp="1"/>
          </p:cNvSpPr>
          <p:nvPr>
            <p:ph idx="1"/>
          </p:nvPr>
        </p:nvSpPr>
        <p:spPr>
          <a:xfrm>
            <a:off x="258335" y="216773"/>
            <a:ext cx="11550805" cy="976408"/>
          </a:xfrm>
        </p:spPr>
        <p:txBody>
          <a:bodyPr>
            <a:normAutofit fontScale="85000" lnSpcReduction="20000"/>
          </a:bodyPr>
          <a:lstStyle/>
          <a:p>
            <a:r>
              <a:rPr lang="en-GB" dirty="0"/>
              <a:t>Creating a great tasting low or no alcohol beer requires a holistic approach to both wort and beer creation. All parts make up the whole and must be considered when designing low alcohol beers.</a:t>
            </a:r>
          </a:p>
        </p:txBody>
      </p:sp>
      <p:graphicFrame>
        <p:nvGraphicFramePr>
          <p:cNvPr id="4" name="Diagram 3">
            <a:extLst>
              <a:ext uri="{FF2B5EF4-FFF2-40B4-BE49-F238E27FC236}">
                <a16:creationId xmlns:a16="http://schemas.microsoft.com/office/drawing/2014/main" id="{CC96986E-A38E-4CF1-A159-461172372CCC}"/>
              </a:ext>
            </a:extLst>
          </p:cNvPr>
          <p:cNvGraphicFramePr/>
          <p:nvPr>
            <p:extLst>
              <p:ext uri="{D42A27DB-BD31-4B8C-83A1-F6EECF244321}">
                <p14:modId xmlns:p14="http://schemas.microsoft.com/office/powerpoint/2010/main" val="2053269539"/>
              </p:ext>
            </p:extLst>
          </p:nvPr>
        </p:nvGraphicFramePr>
        <p:xfrm>
          <a:off x="144966" y="1382751"/>
          <a:ext cx="12047034" cy="493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4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BCD-427E-4C1B-9A21-230333AA192C}"/>
              </a:ext>
            </a:extLst>
          </p:cNvPr>
          <p:cNvSpPr>
            <a:spLocks noGrp="1"/>
          </p:cNvSpPr>
          <p:nvPr>
            <p:ph type="ctrTitle"/>
          </p:nvPr>
        </p:nvSpPr>
        <p:spPr>
          <a:xfrm>
            <a:off x="1523999" y="98405"/>
            <a:ext cx="9144000" cy="1185939"/>
          </a:xfrm>
        </p:spPr>
        <p:txBody>
          <a:bodyPr/>
          <a:lstStyle/>
          <a:p>
            <a:r>
              <a:rPr lang="en-GB" dirty="0"/>
              <a:t>Stabilisation</a:t>
            </a:r>
          </a:p>
        </p:txBody>
      </p:sp>
      <p:sp>
        <p:nvSpPr>
          <p:cNvPr id="3" name="Subtitle 2">
            <a:extLst>
              <a:ext uri="{FF2B5EF4-FFF2-40B4-BE49-F238E27FC236}">
                <a16:creationId xmlns:a16="http://schemas.microsoft.com/office/drawing/2014/main" id="{787FC4D4-74FE-40D8-8BC3-0B3C13130B8D}"/>
              </a:ext>
            </a:extLst>
          </p:cNvPr>
          <p:cNvSpPr>
            <a:spLocks noGrp="1"/>
          </p:cNvSpPr>
          <p:nvPr>
            <p:ph type="subTitle" idx="1"/>
          </p:nvPr>
        </p:nvSpPr>
        <p:spPr>
          <a:xfrm>
            <a:off x="436754" y="1284344"/>
            <a:ext cx="11318489" cy="4616413"/>
          </a:xfrm>
        </p:spPr>
        <p:txBody>
          <a:bodyPr>
            <a:normAutofit lnSpcReduction="10000"/>
          </a:bodyPr>
          <a:lstStyle/>
          <a:p>
            <a:pPr algn="l"/>
            <a:r>
              <a:rPr lang="en-GB" dirty="0"/>
              <a:t>Stabilisation is the most commonly overlooked factor in the production of low alcohol beers by craft brewers. If we think about regular beer it is relatively microbiologically stable and pathogens struggle to grow or survive for the following reasons.</a:t>
            </a:r>
          </a:p>
          <a:p>
            <a:pPr algn="l"/>
            <a:endParaRPr lang="en-GB" dirty="0"/>
          </a:p>
          <a:p>
            <a:pPr marL="342900" indent="-342900" algn="l">
              <a:buFont typeface="Arial" panose="020B0604020202020204" pitchFamily="34" charset="0"/>
              <a:buChar char="•"/>
            </a:pPr>
            <a:r>
              <a:rPr lang="en-GB" dirty="0"/>
              <a:t>It is nutritionally poor / depleted</a:t>
            </a:r>
          </a:p>
          <a:p>
            <a:pPr marL="342900" indent="-342900" algn="l">
              <a:buFont typeface="Arial" panose="020B0604020202020204" pitchFamily="34" charset="0"/>
              <a:buChar char="•"/>
            </a:pPr>
            <a:r>
              <a:rPr lang="en-GB" dirty="0"/>
              <a:t>It has a high alcohol content</a:t>
            </a:r>
          </a:p>
          <a:p>
            <a:pPr marL="342900" indent="-342900" algn="l">
              <a:buFont typeface="Arial" panose="020B0604020202020204" pitchFamily="34" charset="0"/>
              <a:buChar char="•"/>
            </a:pPr>
            <a:r>
              <a:rPr lang="en-GB" dirty="0"/>
              <a:t>It has a low pH</a:t>
            </a:r>
          </a:p>
          <a:p>
            <a:pPr marL="342900" indent="-342900" algn="l">
              <a:buFont typeface="Arial" panose="020B0604020202020204" pitchFamily="34" charset="0"/>
              <a:buChar char="•"/>
            </a:pPr>
            <a:r>
              <a:rPr lang="en-GB" dirty="0"/>
              <a:t>It contains hop acids</a:t>
            </a:r>
          </a:p>
          <a:p>
            <a:pPr marL="342900" indent="-342900" algn="l">
              <a:buFont typeface="Arial" panose="020B0604020202020204" pitchFamily="34" charset="0"/>
              <a:buChar char="•"/>
            </a:pPr>
            <a:endParaRPr lang="en-GB" dirty="0"/>
          </a:p>
          <a:p>
            <a:pPr algn="l"/>
            <a:r>
              <a:rPr lang="en-GB" dirty="0"/>
              <a:t>All of these are altered or reduced to a degree in low alcohol beer</a:t>
            </a:r>
          </a:p>
        </p:txBody>
      </p:sp>
    </p:spTree>
    <p:extLst>
      <p:ext uri="{BB962C8B-B14F-4D97-AF65-F5344CB8AC3E}">
        <p14:creationId xmlns:p14="http://schemas.microsoft.com/office/powerpoint/2010/main" val="138890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BCD-427E-4C1B-9A21-230333AA192C}"/>
              </a:ext>
            </a:extLst>
          </p:cNvPr>
          <p:cNvSpPr>
            <a:spLocks noGrp="1"/>
          </p:cNvSpPr>
          <p:nvPr>
            <p:ph type="ctrTitle"/>
          </p:nvPr>
        </p:nvSpPr>
        <p:spPr>
          <a:xfrm>
            <a:off x="1445941" y="-503761"/>
            <a:ext cx="9144000" cy="1185939"/>
          </a:xfrm>
        </p:spPr>
        <p:txBody>
          <a:bodyPr>
            <a:normAutofit/>
          </a:bodyPr>
          <a:lstStyle/>
          <a:p>
            <a:r>
              <a:rPr lang="en-GB" sz="4000" dirty="0"/>
              <a:t>How to stabilise</a:t>
            </a:r>
          </a:p>
        </p:txBody>
      </p:sp>
      <p:sp>
        <p:nvSpPr>
          <p:cNvPr id="3" name="Subtitle 2">
            <a:extLst>
              <a:ext uri="{FF2B5EF4-FFF2-40B4-BE49-F238E27FC236}">
                <a16:creationId xmlns:a16="http://schemas.microsoft.com/office/drawing/2014/main" id="{787FC4D4-74FE-40D8-8BC3-0B3C13130B8D}"/>
              </a:ext>
            </a:extLst>
          </p:cNvPr>
          <p:cNvSpPr>
            <a:spLocks noGrp="1"/>
          </p:cNvSpPr>
          <p:nvPr>
            <p:ph type="subTitle" idx="1"/>
          </p:nvPr>
        </p:nvSpPr>
        <p:spPr>
          <a:xfrm>
            <a:off x="223024" y="960958"/>
            <a:ext cx="7805854" cy="5640564"/>
          </a:xfrm>
        </p:spPr>
        <p:txBody>
          <a:bodyPr>
            <a:normAutofit/>
          </a:bodyPr>
          <a:lstStyle/>
          <a:p>
            <a:pPr marL="342900" indent="-342900" algn="l">
              <a:lnSpc>
                <a:spcPct val="150000"/>
              </a:lnSpc>
              <a:buFont typeface="Arial" panose="020B0604020202020204" pitchFamily="34" charset="0"/>
              <a:buChar char="•"/>
            </a:pPr>
            <a:r>
              <a:rPr lang="en-GB" sz="2000" dirty="0"/>
              <a:t>It can be a dirty word among craft brewers but the gold standard way of stabilising beer is to pasteurise after packaging using a tunnel pasteuriser.</a:t>
            </a:r>
          </a:p>
          <a:p>
            <a:pPr marL="342900" indent="-342900" algn="l">
              <a:lnSpc>
                <a:spcPct val="150000"/>
              </a:lnSpc>
              <a:buFont typeface="Arial" panose="020B0604020202020204" pitchFamily="34" charset="0"/>
              <a:buChar char="•"/>
            </a:pPr>
            <a:r>
              <a:rPr lang="en-GB" sz="2000" dirty="0"/>
              <a:t>Flash pasteurisation has a lower footprint and is easier to implement but there is risk to the product from contamination during the brewing process</a:t>
            </a:r>
          </a:p>
          <a:p>
            <a:pPr marL="342900" indent="-342900" algn="l">
              <a:lnSpc>
                <a:spcPct val="150000"/>
              </a:lnSpc>
              <a:buFont typeface="Arial" panose="020B0604020202020204" pitchFamily="34" charset="0"/>
              <a:buChar char="•"/>
            </a:pPr>
            <a:r>
              <a:rPr lang="en-GB" sz="2000" dirty="0"/>
              <a:t>Chemical stabilisation using Potassium Sorbate or Sulphur Dioxide</a:t>
            </a:r>
          </a:p>
          <a:p>
            <a:pPr algn="l">
              <a:lnSpc>
                <a:spcPct val="150000"/>
              </a:lnSpc>
            </a:pPr>
            <a:endParaRPr lang="en-GB" sz="2000" dirty="0"/>
          </a:p>
          <a:p>
            <a:pPr algn="l">
              <a:lnSpc>
                <a:spcPct val="150000"/>
              </a:lnSpc>
            </a:pPr>
            <a:endParaRPr lang="en-GB" sz="2000" dirty="0"/>
          </a:p>
        </p:txBody>
      </p:sp>
      <p:pic>
        <p:nvPicPr>
          <p:cNvPr id="7" name="Picture 6">
            <a:extLst>
              <a:ext uri="{FF2B5EF4-FFF2-40B4-BE49-F238E27FC236}">
                <a16:creationId xmlns:a16="http://schemas.microsoft.com/office/drawing/2014/main" id="{721E6488-EBD6-4428-95F5-870DDA3A28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30320" y="888476"/>
            <a:ext cx="3387365" cy="2540524"/>
          </a:xfrm>
          <a:prstGeom prst="rect">
            <a:avLst/>
          </a:prstGeom>
        </p:spPr>
      </p:pic>
      <p:pic>
        <p:nvPicPr>
          <p:cNvPr id="9" name="Picture 8" descr="A picture containing indoor, floor, ceiling, metal&#10;&#10;Description automatically generated">
            <a:extLst>
              <a:ext uri="{FF2B5EF4-FFF2-40B4-BE49-F238E27FC236}">
                <a16:creationId xmlns:a16="http://schemas.microsoft.com/office/drawing/2014/main" id="{40F5D179-2666-49EB-846E-1B4235EF3B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0320" y="3516256"/>
            <a:ext cx="3387365" cy="2540524"/>
          </a:xfrm>
          <a:prstGeom prst="rect">
            <a:avLst/>
          </a:prstGeom>
        </p:spPr>
      </p:pic>
    </p:spTree>
    <p:extLst>
      <p:ext uri="{BB962C8B-B14F-4D97-AF65-F5344CB8AC3E}">
        <p14:creationId xmlns:p14="http://schemas.microsoft.com/office/powerpoint/2010/main" val="2884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4208-36DB-4EE5-B193-FFFC11634E31}"/>
              </a:ext>
            </a:extLst>
          </p:cNvPr>
          <p:cNvSpPr>
            <a:spLocks noGrp="1"/>
          </p:cNvSpPr>
          <p:nvPr>
            <p:ph type="ctrTitle"/>
          </p:nvPr>
        </p:nvSpPr>
        <p:spPr>
          <a:xfrm>
            <a:off x="1524000" y="180086"/>
            <a:ext cx="9144000" cy="834676"/>
          </a:xfrm>
        </p:spPr>
        <p:txBody>
          <a:bodyPr>
            <a:normAutofit fontScale="90000"/>
          </a:bodyPr>
          <a:lstStyle/>
          <a:p>
            <a:r>
              <a:rPr lang="en-GB" dirty="0"/>
              <a:t>Conclusions</a:t>
            </a:r>
          </a:p>
        </p:txBody>
      </p:sp>
      <p:sp>
        <p:nvSpPr>
          <p:cNvPr id="3" name="Subtitle 2">
            <a:extLst>
              <a:ext uri="{FF2B5EF4-FFF2-40B4-BE49-F238E27FC236}">
                <a16:creationId xmlns:a16="http://schemas.microsoft.com/office/drawing/2014/main" id="{9D3E16BC-1467-4D11-8E69-AC6D43F23F3E}"/>
              </a:ext>
            </a:extLst>
          </p:cNvPr>
          <p:cNvSpPr>
            <a:spLocks noGrp="1"/>
          </p:cNvSpPr>
          <p:nvPr>
            <p:ph type="subTitle" idx="1"/>
          </p:nvPr>
        </p:nvSpPr>
        <p:spPr>
          <a:xfrm>
            <a:off x="814039" y="1316036"/>
            <a:ext cx="10459844" cy="4560655"/>
          </a:xfrm>
        </p:spPr>
        <p:txBody>
          <a:bodyPr>
            <a:normAutofit/>
          </a:bodyPr>
          <a:lstStyle/>
          <a:p>
            <a:pPr algn="l"/>
            <a:r>
              <a:rPr lang="en-GB" dirty="0"/>
              <a:t>Making low alcohol beer isn’t as simple as adding a different yeast to one of your regular beers. It requires a holistic approach taking into account all parts of the whole and some serious R&amp;D effort to get it right.</a:t>
            </a:r>
          </a:p>
          <a:p>
            <a:pPr algn="l"/>
            <a:endParaRPr lang="en-GB" dirty="0"/>
          </a:p>
          <a:p>
            <a:pPr algn="l"/>
            <a:r>
              <a:rPr lang="en-GB" dirty="0"/>
              <a:t>As a first step I would recommend the following:</a:t>
            </a:r>
          </a:p>
          <a:p>
            <a:pPr algn="l"/>
            <a:endParaRPr lang="en-GB" dirty="0"/>
          </a:p>
          <a:p>
            <a:pPr marL="342900" indent="-342900" algn="l">
              <a:buFont typeface="Arial" panose="020B0604020202020204" pitchFamily="34" charset="0"/>
              <a:buChar char="•"/>
            </a:pPr>
            <a:r>
              <a:rPr lang="en-GB" dirty="0"/>
              <a:t>High temperature mashing</a:t>
            </a:r>
          </a:p>
          <a:p>
            <a:pPr marL="342900" indent="-342900" algn="l">
              <a:buFont typeface="Arial" panose="020B0604020202020204" pitchFamily="34" charset="0"/>
              <a:buChar char="•"/>
            </a:pPr>
            <a:r>
              <a:rPr lang="en-GB" dirty="0"/>
              <a:t>Fermentation with maltotriose negative yeasts (London or Windsor)</a:t>
            </a:r>
          </a:p>
          <a:p>
            <a:pPr marL="342900" indent="-342900" algn="l">
              <a:buFont typeface="Arial" panose="020B0604020202020204" pitchFamily="34" charset="0"/>
              <a:buChar char="•"/>
            </a:pPr>
            <a:r>
              <a:rPr lang="en-GB" dirty="0"/>
              <a:t>pH correction</a:t>
            </a:r>
          </a:p>
          <a:p>
            <a:pPr marL="342900" indent="-342900" algn="l">
              <a:buFont typeface="Arial" panose="020B0604020202020204" pitchFamily="34" charset="0"/>
              <a:buChar char="•"/>
            </a:pPr>
            <a:r>
              <a:rPr lang="en-GB" dirty="0"/>
              <a:t>Stabilisation</a:t>
            </a:r>
          </a:p>
        </p:txBody>
      </p:sp>
    </p:spTree>
    <p:extLst>
      <p:ext uri="{BB962C8B-B14F-4D97-AF65-F5344CB8AC3E}">
        <p14:creationId xmlns:p14="http://schemas.microsoft.com/office/powerpoint/2010/main" val="278029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33F1-FC97-42AD-9EAB-78D54B78AB89}"/>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255171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4058-4CEB-47CE-9A4B-2DBF6B402545}"/>
              </a:ext>
            </a:extLst>
          </p:cNvPr>
          <p:cNvSpPr>
            <a:spLocks noGrp="1"/>
          </p:cNvSpPr>
          <p:nvPr>
            <p:ph idx="1"/>
          </p:nvPr>
        </p:nvSpPr>
        <p:spPr>
          <a:xfrm>
            <a:off x="258335" y="216773"/>
            <a:ext cx="11550805" cy="976408"/>
          </a:xfrm>
        </p:spPr>
        <p:txBody>
          <a:bodyPr>
            <a:normAutofit fontScale="85000" lnSpcReduction="20000"/>
          </a:bodyPr>
          <a:lstStyle/>
          <a:p>
            <a:r>
              <a:rPr lang="en-GB" dirty="0"/>
              <a:t>Creating a great tasting low or no alcohol beer requires a holistic approach to both wort and beer creation. All parts make up the whole and must be considered when designing low alcohol beers.</a:t>
            </a:r>
          </a:p>
        </p:txBody>
      </p:sp>
      <p:graphicFrame>
        <p:nvGraphicFramePr>
          <p:cNvPr id="4" name="Diagram 3">
            <a:extLst>
              <a:ext uri="{FF2B5EF4-FFF2-40B4-BE49-F238E27FC236}">
                <a16:creationId xmlns:a16="http://schemas.microsoft.com/office/drawing/2014/main" id="{CC96986E-A38E-4CF1-A159-461172372CCC}"/>
              </a:ext>
            </a:extLst>
          </p:cNvPr>
          <p:cNvGraphicFramePr/>
          <p:nvPr>
            <p:extLst>
              <p:ext uri="{D42A27DB-BD31-4B8C-83A1-F6EECF244321}">
                <p14:modId xmlns:p14="http://schemas.microsoft.com/office/powerpoint/2010/main" val="344648871"/>
              </p:ext>
            </p:extLst>
          </p:nvPr>
        </p:nvGraphicFramePr>
        <p:xfrm>
          <a:off x="144966" y="1382751"/>
          <a:ext cx="12047034" cy="493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1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CB4D532-62D2-439D-A940-51521F5CD802}"/>
              </a:ext>
            </a:extLst>
          </p:cNvPr>
          <p:cNvGrpSpPr/>
          <p:nvPr/>
        </p:nvGrpSpPr>
        <p:grpSpPr>
          <a:xfrm>
            <a:off x="280553" y="408085"/>
            <a:ext cx="11673554" cy="5396063"/>
            <a:chOff x="84308" y="754545"/>
            <a:chExt cx="3966594" cy="1796508"/>
          </a:xfrm>
        </p:grpSpPr>
        <p:sp>
          <p:nvSpPr>
            <p:cNvPr id="32" name="TextBox 31">
              <a:extLst>
                <a:ext uri="{FF2B5EF4-FFF2-40B4-BE49-F238E27FC236}">
                  <a16:creationId xmlns:a16="http://schemas.microsoft.com/office/drawing/2014/main" id="{4B68ABCF-5880-410F-952B-81413D065007}"/>
                </a:ext>
              </a:extLst>
            </p:cNvPr>
            <p:cNvSpPr txBox="1"/>
            <p:nvPr/>
          </p:nvSpPr>
          <p:spPr>
            <a:xfrm>
              <a:off x="84308" y="754545"/>
              <a:ext cx="3966594" cy="153702"/>
            </a:xfrm>
            <a:prstGeom prst="rect">
              <a:avLst/>
            </a:prstGeom>
            <a:noFill/>
          </p:spPr>
          <p:txBody>
            <a:bodyPr wrap="square" rtlCol="0">
              <a:spAutoFit/>
            </a:bodyPr>
            <a:lstStyle/>
            <a:p>
              <a:r>
                <a:rPr lang="en-GB" sz="2400" dirty="0">
                  <a:solidFill>
                    <a:schemeClr val="bg1"/>
                  </a:solidFill>
                </a:rPr>
                <a:t> Understand the importance of wort composition in recipe design</a:t>
              </a:r>
            </a:p>
          </p:txBody>
        </p:sp>
        <p:grpSp>
          <p:nvGrpSpPr>
            <p:cNvPr id="6" name="Group 5">
              <a:extLst>
                <a:ext uri="{FF2B5EF4-FFF2-40B4-BE49-F238E27FC236}">
                  <a16:creationId xmlns:a16="http://schemas.microsoft.com/office/drawing/2014/main" id="{44EE551A-D3C3-4F4C-A0F0-068EEF02314D}"/>
                </a:ext>
              </a:extLst>
            </p:cNvPr>
            <p:cNvGrpSpPr/>
            <p:nvPr/>
          </p:nvGrpSpPr>
          <p:grpSpPr>
            <a:xfrm>
              <a:off x="238807" y="1150907"/>
              <a:ext cx="3643100" cy="1400146"/>
              <a:chOff x="238807" y="1150907"/>
              <a:chExt cx="3643100" cy="1400146"/>
            </a:xfrm>
          </p:grpSpPr>
          <p:grpSp>
            <p:nvGrpSpPr>
              <p:cNvPr id="7" name="Group 6">
                <a:extLst>
                  <a:ext uri="{FF2B5EF4-FFF2-40B4-BE49-F238E27FC236}">
                    <a16:creationId xmlns:a16="http://schemas.microsoft.com/office/drawing/2014/main" id="{868A3A72-1B56-4169-BD64-CE1D0FE12617}"/>
                  </a:ext>
                </a:extLst>
              </p:cNvPr>
              <p:cNvGrpSpPr/>
              <p:nvPr/>
            </p:nvGrpSpPr>
            <p:grpSpPr>
              <a:xfrm>
                <a:off x="238807" y="1150907"/>
                <a:ext cx="3643100" cy="1400146"/>
                <a:chOff x="230154" y="1519742"/>
                <a:chExt cx="5629178" cy="2163451"/>
              </a:xfrm>
            </p:grpSpPr>
            <p:sp>
              <p:nvSpPr>
                <p:cNvPr id="9" name="Hexagon 8">
                  <a:extLst>
                    <a:ext uri="{FF2B5EF4-FFF2-40B4-BE49-F238E27FC236}">
                      <a16:creationId xmlns:a16="http://schemas.microsoft.com/office/drawing/2014/main" id="{0D71BCE5-775F-4097-98C0-F334495D5760}"/>
                    </a:ext>
                  </a:extLst>
                </p:cNvPr>
                <p:cNvSpPr/>
                <p:nvPr/>
              </p:nvSpPr>
              <p:spPr>
                <a:xfrm>
                  <a:off x="230155" y="1714710"/>
                  <a:ext cx="459782" cy="345597"/>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dirty="0">
                    <a:ln>
                      <a:noFill/>
                    </a:ln>
                    <a:solidFill>
                      <a:schemeClr val="bg1"/>
                    </a:solidFill>
                    <a:effectLst/>
                    <a:highlight>
                      <a:srgbClr val="FF0000"/>
                    </a:highlight>
                    <a:uLnTx/>
                    <a:uFillTx/>
                    <a:latin typeface="Arial"/>
                    <a:ea typeface="+mn-ea"/>
                    <a:cs typeface="+mn-cs"/>
                  </a:endParaRPr>
                </a:p>
              </p:txBody>
            </p:sp>
            <p:grpSp>
              <p:nvGrpSpPr>
                <p:cNvPr id="10" name="Group 9">
                  <a:extLst>
                    <a:ext uri="{FF2B5EF4-FFF2-40B4-BE49-F238E27FC236}">
                      <a16:creationId xmlns:a16="http://schemas.microsoft.com/office/drawing/2014/main" id="{71A0E7DA-C042-4175-BF12-50FC9B5A6D56}"/>
                    </a:ext>
                  </a:extLst>
                </p:cNvPr>
                <p:cNvGrpSpPr/>
                <p:nvPr/>
              </p:nvGrpSpPr>
              <p:grpSpPr>
                <a:xfrm>
                  <a:off x="230154" y="2219448"/>
                  <a:ext cx="919564" cy="345597"/>
                  <a:chOff x="230154" y="2219448"/>
                  <a:chExt cx="919564" cy="345597"/>
                </a:xfrm>
              </p:grpSpPr>
              <p:sp>
                <p:nvSpPr>
                  <p:cNvPr id="30" name="Hexagon 29">
                    <a:extLst>
                      <a:ext uri="{FF2B5EF4-FFF2-40B4-BE49-F238E27FC236}">
                        <a16:creationId xmlns:a16="http://schemas.microsoft.com/office/drawing/2014/main" id="{4F3236C4-91F9-4EE3-8EDA-85FFC7A35027}"/>
                      </a:ext>
                    </a:extLst>
                  </p:cNvPr>
                  <p:cNvSpPr/>
                  <p:nvPr/>
                </p:nvSpPr>
                <p:spPr>
                  <a:xfrm>
                    <a:off x="230154" y="2219448"/>
                    <a:ext cx="459782" cy="345597"/>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rgbClr val="FF6600"/>
                      </a:solidFill>
                      <a:effectLst/>
                      <a:uLnTx/>
                      <a:uFillTx/>
                      <a:latin typeface="Arial"/>
                      <a:ea typeface="+mn-ea"/>
                      <a:cs typeface="+mn-cs"/>
                    </a:endParaRPr>
                  </a:p>
                </p:txBody>
              </p:sp>
              <p:sp>
                <p:nvSpPr>
                  <p:cNvPr id="31" name="Hexagon 30">
                    <a:extLst>
                      <a:ext uri="{FF2B5EF4-FFF2-40B4-BE49-F238E27FC236}">
                        <a16:creationId xmlns:a16="http://schemas.microsoft.com/office/drawing/2014/main" id="{763DE423-574E-486F-8FBC-9EAC3FB69429}"/>
                      </a:ext>
                    </a:extLst>
                  </p:cNvPr>
                  <p:cNvSpPr/>
                  <p:nvPr/>
                </p:nvSpPr>
                <p:spPr>
                  <a:xfrm>
                    <a:off x="689936" y="2219448"/>
                    <a:ext cx="459782" cy="345597"/>
                  </a:xfrm>
                  <a:prstGeom prst="hexagon">
                    <a:avLst/>
                  </a:prstGeom>
                  <a:noFill/>
                  <a:ln w="5715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rgbClr val="FF6600"/>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F077896C-074D-4BC3-875D-DE1F6E18B867}"/>
                    </a:ext>
                  </a:extLst>
                </p:cNvPr>
                <p:cNvGrpSpPr/>
                <p:nvPr/>
              </p:nvGrpSpPr>
              <p:grpSpPr>
                <a:xfrm>
                  <a:off x="230154" y="2707356"/>
                  <a:ext cx="1839129" cy="850336"/>
                  <a:chOff x="230154" y="2707356"/>
                  <a:chExt cx="1839129" cy="850336"/>
                </a:xfrm>
              </p:grpSpPr>
              <p:grpSp>
                <p:nvGrpSpPr>
                  <p:cNvPr id="22" name="Group 21">
                    <a:extLst>
                      <a:ext uri="{FF2B5EF4-FFF2-40B4-BE49-F238E27FC236}">
                        <a16:creationId xmlns:a16="http://schemas.microsoft.com/office/drawing/2014/main" id="{DFFA094B-8010-425D-8695-12DCAB8B876C}"/>
                      </a:ext>
                    </a:extLst>
                  </p:cNvPr>
                  <p:cNvGrpSpPr/>
                  <p:nvPr/>
                </p:nvGrpSpPr>
                <p:grpSpPr>
                  <a:xfrm>
                    <a:off x="230154" y="2707356"/>
                    <a:ext cx="1379347" cy="362427"/>
                    <a:chOff x="230154" y="2707356"/>
                    <a:chExt cx="1379347" cy="362427"/>
                  </a:xfrm>
                </p:grpSpPr>
                <p:sp>
                  <p:nvSpPr>
                    <p:cNvPr id="27" name="Hexagon 26">
                      <a:extLst>
                        <a:ext uri="{FF2B5EF4-FFF2-40B4-BE49-F238E27FC236}">
                          <a16:creationId xmlns:a16="http://schemas.microsoft.com/office/drawing/2014/main" id="{235E82FE-6C24-47E3-9246-692F80E3F591}"/>
                        </a:ext>
                      </a:extLst>
                    </p:cNvPr>
                    <p:cNvSpPr/>
                    <p:nvPr/>
                  </p:nvSpPr>
                  <p:spPr>
                    <a:xfrm>
                      <a:off x="230154" y="2724186"/>
                      <a:ext cx="459782" cy="345597"/>
                    </a:xfrm>
                    <a:prstGeom prst="hexagon">
                      <a:avLst/>
                    </a:prstGeom>
                    <a:noFill/>
                    <a:ln w="57150">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sp>
                  <p:nvSpPr>
                    <p:cNvPr id="28" name="Hexagon 27">
                      <a:extLst>
                        <a:ext uri="{FF2B5EF4-FFF2-40B4-BE49-F238E27FC236}">
                          <a16:creationId xmlns:a16="http://schemas.microsoft.com/office/drawing/2014/main" id="{46B69568-5F30-4987-AC01-7445C4A2DF86}"/>
                        </a:ext>
                      </a:extLst>
                    </p:cNvPr>
                    <p:cNvSpPr/>
                    <p:nvPr/>
                  </p:nvSpPr>
                  <p:spPr>
                    <a:xfrm>
                      <a:off x="689936" y="2724186"/>
                      <a:ext cx="459782" cy="345597"/>
                    </a:xfrm>
                    <a:prstGeom prst="hexagon">
                      <a:avLst/>
                    </a:prstGeom>
                    <a:noFill/>
                    <a:ln w="57150">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sp>
                  <p:nvSpPr>
                    <p:cNvPr id="29" name="Hexagon 28">
                      <a:extLst>
                        <a:ext uri="{FF2B5EF4-FFF2-40B4-BE49-F238E27FC236}">
                          <a16:creationId xmlns:a16="http://schemas.microsoft.com/office/drawing/2014/main" id="{2C5F5338-0862-40F0-AD21-6A28FDB81A22}"/>
                        </a:ext>
                      </a:extLst>
                    </p:cNvPr>
                    <p:cNvSpPr/>
                    <p:nvPr/>
                  </p:nvSpPr>
                  <p:spPr>
                    <a:xfrm>
                      <a:off x="1149719" y="2707356"/>
                      <a:ext cx="459782" cy="345597"/>
                    </a:xfrm>
                    <a:prstGeom prst="hexagon">
                      <a:avLst/>
                    </a:prstGeom>
                    <a:noFill/>
                    <a:ln w="57150">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dirty="0">
                        <a:ln>
                          <a:noFill/>
                        </a:ln>
                        <a:solidFill>
                          <a:schemeClr val="bg1"/>
                        </a:solidFill>
                        <a:effectLst/>
                        <a:uLnTx/>
                        <a:uFillTx/>
                        <a:latin typeface="Arial"/>
                        <a:ea typeface="+mn-ea"/>
                        <a:cs typeface="+mn-cs"/>
                      </a:endParaRPr>
                    </a:p>
                  </p:txBody>
                </p:sp>
              </p:grpSp>
              <p:sp>
                <p:nvSpPr>
                  <p:cNvPr id="23" name="Hexagon 22">
                    <a:extLst>
                      <a:ext uri="{FF2B5EF4-FFF2-40B4-BE49-F238E27FC236}">
                        <a16:creationId xmlns:a16="http://schemas.microsoft.com/office/drawing/2014/main" id="{0A058347-33A9-4D45-8C1A-8A6301B9D7E1}"/>
                      </a:ext>
                    </a:extLst>
                  </p:cNvPr>
                  <p:cNvSpPr/>
                  <p:nvPr/>
                </p:nvSpPr>
                <p:spPr>
                  <a:xfrm>
                    <a:off x="230154" y="3212095"/>
                    <a:ext cx="459782" cy="345597"/>
                  </a:xfrm>
                  <a:prstGeom prst="hexagon">
                    <a:avLst/>
                  </a:prstGeom>
                  <a:noFill/>
                  <a:ln w="571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sp>
                <p:nvSpPr>
                  <p:cNvPr id="24" name="Hexagon 23">
                    <a:extLst>
                      <a:ext uri="{FF2B5EF4-FFF2-40B4-BE49-F238E27FC236}">
                        <a16:creationId xmlns:a16="http://schemas.microsoft.com/office/drawing/2014/main" id="{0CCAC411-C7E0-4C80-A798-46B27740B89B}"/>
                      </a:ext>
                    </a:extLst>
                  </p:cNvPr>
                  <p:cNvSpPr/>
                  <p:nvPr/>
                </p:nvSpPr>
                <p:spPr>
                  <a:xfrm>
                    <a:off x="689936" y="3212095"/>
                    <a:ext cx="459782" cy="345597"/>
                  </a:xfrm>
                  <a:prstGeom prst="hexagon">
                    <a:avLst/>
                  </a:prstGeom>
                  <a:noFill/>
                  <a:ln w="571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sp>
                <p:nvSpPr>
                  <p:cNvPr id="25" name="Hexagon 24">
                    <a:extLst>
                      <a:ext uri="{FF2B5EF4-FFF2-40B4-BE49-F238E27FC236}">
                        <a16:creationId xmlns:a16="http://schemas.microsoft.com/office/drawing/2014/main" id="{F9145925-5F72-4834-9BBB-AFA3FD7E1A5C}"/>
                      </a:ext>
                    </a:extLst>
                  </p:cNvPr>
                  <p:cNvSpPr/>
                  <p:nvPr/>
                </p:nvSpPr>
                <p:spPr>
                  <a:xfrm>
                    <a:off x="1149719" y="3195266"/>
                    <a:ext cx="459782" cy="345597"/>
                  </a:xfrm>
                  <a:prstGeom prst="hexagon">
                    <a:avLst/>
                  </a:prstGeom>
                  <a:noFill/>
                  <a:ln w="571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sp>
                <p:nvSpPr>
                  <p:cNvPr id="26" name="Hexagon 25">
                    <a:extLst>
                      <a:ext uri="{FF2B5EF4-FFF2-40B4-BE49-F238E27FC236}">
                        <a16:creationId xmlns:a16="http://schemas.microsoft.com/office/drawing/2014/main" id="{AF3DECD8-B136-4C26-9507-1624CCA1D6F3}"/>
                      </a:ext>
                    </a:extLst>
                  </p:cNvPr>
                  <p:cNvSpPr/>
                  <p:nvPr/>
                </p:nvSpPr>
                <p:spPr>
                  <a:xfrm>
                    <a:off x="1609501" y="3203680"/>
                    <a:ext cx="459782" cy="345597"/>
                  </a:xfrm>
                  <a:prstGeom prst="hexagon">
                    <a:avLst/>
                  </a:prstGeom>
                  <a:noFill/>
                  <a:ln w="571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i="0" u="none" strike="noStrike" kern="1200" cap="none" spc="0" normalizeH="0" baseline="0" noProof="0">
                      <a:ln>
                        <a:noFill/>
                      </a:ln>
                      <a:solidFill>
                        <a:schemeClr val="bg1"/>
                      </a:solidFill>
                      <a:effectLst/>
                      <a:uLnTx/>
                      <a:uFillTx/>
                      <a:latin typeface="Arial"/>
                      <a:ea typeface="+mn-ea"/>
                      <a:cs typeface="+mn-cs"/>
                    </a:endParaRPr>
                  </a:p>
                </p:txBody>
              </p:sp>
            </p:grpSp>
            <p:cxnSp>
              <p:nvCxnSpPr>
                <p:cNvPr id="12" name="Straight Connector 11">
                  <a:extLst>
                    <a:ext uri="{FF2B5EF4-FFF2-40B4-BE49-F238E27FC236}">
                      <a16:creationId xmlns:a16="http://schemas.microsoft.com/office/drawing/2014/main" id="{7224014A-B6CD-496E-9BFC-D58B859950F4}"/>
                    </a:ext>
                  </a:extLst>
                </p:cNvPr>
                <p:cNvCxnSpPr/>
                <p:nvPr/>
              </p:nvCxnSpPr>
              <p:spPr>
                <a:xfrm flipV="1">
                  <a:off x="4263041" y="1916641"/>
                  <a:ext cx="0" cy="17665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61B379A-5AA4-4282-8E6F-3F2281113923}"/>
                    </a:ext>
                  </a:extLst>
                </p:cNvPr>
                <p:cNvSpPr txBox="1"/>
                <p:nvPr/>
              </p:nvSpPr>
              <p:spPr>
                <a:xfrm>
                  <a:off x="3392732" y="1519742"/>
                  <a:ext cx="2466600" cy="262983"/>
                </a:xfrm>
                <a:prstGeom prst="rect">
                  <a:avLst/>
                </a:prstGeom>
                <a:noFill/>
              </p:spPr>
              <p:txBody>
                <a:bodyPr wrap="square" rtlCol="0">
                  <a:spAutoFit/>
                </a:bodyPr>
                <a:lstStyle/>
                <a:p>
                  <a:r>
                    <a:rPr lang="en-GB" sz="2400" dirty="0">
                      <a:solidFill>
                        <a:schemeClr val="bg1"/>
                      </a:solidFill>
                    </a:rPr>
                    <a:t>% of normal wort sugars</a:t>
                  </a:r>
                </a:p>
              </p:txBody>
            </p:sp>
            <p:sp>
              <p:nvSpPr>
                <p:cNvPr id="14" name="TextBox 13">
                  <a:extLst>
                    <a:ext uri="{FF2B5EF4-FFF2-40B4-BE49-F238E27FC236}">
                      <a16:creationId xmlns:a16="http://schemas.microsoft.com/office/drawing/2014/main" id="{D1087495-D3A9-488A-94D4-9DCF2BA2389C}"/>
                    </a:ext>
                  </a:extLst>
                </p:cNvPr>
                <p:cNvSpPr txBox="1"/>
                <p:nvPr/>
              </p:nvSpPr>
              <p:spPr>
                <a:xfrm>
                  <a:off x="4829942" y="1855134"/>
                  <a:ext cx="927736" cy="262983"/>
                </a:xfrm>
                <a:prstGeom prst="rect">
                  <a:avLst/>
                </a:prstGeom>
                <a:noFill/>
              </p:spPr>
              <p:txBody>
                <a:bodyPr wrap="square" rtlCol="0">
                  <a:spAutoFit/>
                </a:bodyPr>
                <a:lstStyle/>
                <a:p>
                  <a:r>
                    <a:rPr lang="en-GB" sz="2400" dirty="0">
                      <a:solidFill>
                        <a:schemeClr val="bg1"/>
                      </a:solidFill>
                    </a:rPr>
                    <a:t>10-15</a:t>
                  </a:r>
                </a:p>
              </p:txBody>
            </p:sp>
            <p:sp>
              <p:nvSpPr>
                <p:cNvPr id="15" name="TextBox 14">
                  <a:extLst>
                    <a:ext uri="{FF2B5EF4-FFF2-40B4-BE49-F238E27FC236}">
                      <a16:creationId xmlns:a16="http://schemas.microsoft.com/office/drawing/2014/main" id="{C8710682-BFC8-4617-A247-36AF9CDCC90A}"/>
                    </a:ext>
                  </a:extLst>
                </p:cNvPr>
                <p:cNvSpPr txBox="1"/>
                <p:nvPr/>
              </p:nvSpPr>
              <p:spPr>
                <a:xfrm>
                  <a:off x="4829942" y="2313221"/>
                  <a:ext cx="927736" cy="262983"/>
                </a:xfrm>
                <a:prstGeom prst="rect">
                  <a:avLst/>
                </a:prstGeom>
                <a:noFill/>
              </p:spPr>
              <p:txBody>
                <a:bodyPr wrap="square" rtlCol="0">
                  <a:spAutoFit/>
                </a:bodyPr>
                <a:lstStyle/>
                <a:p>
                  <a:r>
                    <a:rPr lang="en-GB" sz="2400" dirty="0">
                      <a:solidFill>
                        <a:schemeClr val="bg1"/>
                      </a:solidFill>
                    </a:rPr>
                    <a:t>50-60</a:t>
                  </a:r>
                </a:p>
              </p:txBody>
            </p:sp>
            <p:sp>
              <p:nvSpPr>
                <p:cNvPr id="16" name="TextBox 15">
                  <a:extLst>
                    <a:ext uri="{FF2B5EF4-FFF2-40B4-BE49-F238E27FC236}">
                      <a16:creationId xmlns:a16="http://schemas.microsoft.com/office/drawing/2014/main" id="{F0E316A4-7A4D-40D8-8684-14805A2193F6}"/>
                    </a:ext>
                  </a:extLst>
                </p:cNvPr>
                <p:cNvSpPr txBox="1"/>
                <p:nvPr/>
              </p:nvSpPr>
              <p:spPr>
                <a:xfrm>
                  <a:off x="4829942" y="2799916"/>
                  <a:ext cx="927736" cy="262983"/>
                </a:xfrm>
                <a:prstGeom prst="rect">
                  <a:avLst/>
                </a:prstGeom>
                <a:noFill/>
              </p:spPr>
              <p:txBody>
                <a:bodyPr wrap="square" rtlCol="0">
                  <a:spAutoFit/>
                </a:bodyPr>
                <a:lstStyle/>
                <a:p>
                  <a:r>
                    <a:rPr lang="en-GB" sz="2400" dirty="0">
                      <a:solidFill>
                        <a:schemeClr val="bg1"/>
                      </a:solidFill>
                    </a:rPr>
                    <a:t>15-20</a:t>
                  </a:r>
                </a:p>
              </p:txBody>
            </p:sp>
            <p:sp>
              <p:nvSpPr>
                <p:cNvPr id="17" name="TextBox 16">
                  <a:extLst>
                    <a:ext uri="{FF2B5EF4-FFF2-40B4-BE49-F238E27FC236}">
                      <a16:creationId xmlns:a16="http://schemas.microsoft.com/office/drawing/2014/main" id="{282A1092-8C17-4338-917C-DD6C1949976B}"/>
                    </a:ext>
                  </a:extLst>
                </p:cNvPr>
                <p:cNvSpPr txBox="1"/>
                <p:nvPr/>
              </p:nvSpPr>
              <p:spPr>
                <a:xfrm>
                  <a:off x="4829942" y="3297042"/>
                  <a:ext cx="927736" cy="262983"/>
                </a:xfrm>
                <a:prstGeom prst="rect">
                  <a:avLst/>
                </a:prstGeom>
                <a:noFill/>
              </p:spPr>
              <p:txBody>
                <a:bodyPr wrap="square" rtlCol="0">
                  <a:spAutoFit/>
                </a:bodyPr>
                <a:lstStyle/>
                <a:p>
                  <a:r>
                    <a:rPr lang="en-GB" sz="2400" dirty="0">
                      <a:solidFill>
                        <a:schemeClr val="bg1"/>
                      </a:solidFill>
                    </a:rPr>
                    <a:t>20-30</a:t>
                  </a:r>
                </a:p>
              </p:txBody>
            </p:sp>
            <p:sp>
              <p:nvSpPr>
                <p:cNvPr id="18" name="TextBox 17">
                  <a:extLst>
                    <a:ext uri="{FF2B5EF4-FFF2-40B4-BE49-F238E27FC236}">
                      <a16:creationId xmlns:a16="http://schemas.microsoft.com/office/drawing/2014/main" id="{03853644-62FC-46E0-8BB4-E91D200E6D6A}"/>
                    </a:ext>
                  </a:extLst>
                </p:cNvPr>
                <p:cNvSpPr txBox="1"/>
                <p:nvPr/>
              </p:nvSpPr>
              <p:spPr>
                <a:xfrm>
                  <a:off x="2984581" y="1860350"/>
                  <a:ext cx="1145248" cy="237494"/>
                </a:xfrm>
                <a:prstGeom prst="rect">
                  <a:avLst/>
                </a:prstGeom>
                <a:noFill/>
              </p:spPr>
              <p:txBody>
                <a:bodyPr wrap="square" rtlCol="0">
                  <a:spAutoFit/>
                </a:bodyPr>
                <a:lstStyle/>
                <a:p>
                  <a:r>
                    <a:rPr lang="en-GB" sz="2400" dirty="0">
                      <a:solidFill>
                        <a:schemeClr val="bg1"/>
                      </a:solidFill>
                    </a:rPr>
                    <a:t>Glucose DP1</a:t>
                  </a:r>
                </a:p>
              </p:txBody>
            </p:sp>
            <p:sp>
              <p:nvSpPr>
                <p:cNvPr id="19" name="TextBox 18">
                  <a:extLst>
                    <a:ext uri="{FF2B5EF4-FFF2-40B4-BE49-F238E27FC236}">
                      <a16:creationId xmlns:a16="http://schemas.microsoft.com/office/drawing/2014/main" id="{9B62F85D-B60A-4B1B-AFB8-2BC77EFD3F61}"/>
                    </a:ext>
                  </a:extLst>
                </p:cNvPr>
                <p:cNvSpPr txBox="1"/>
                <p:nvPr/>
              </p:nvSpPr>
              <p:spPr>
                <a:xfrm>
                  <a:off x="2984580" y="2313220"/>
                  <a:ext cx="1145244" cy="237494"/>
                </a:xfrm>
                <a:prstGeom prst="rect">
                  <a:avLst/>
                </a:prstGeom>
                <a:noFill/>
              </p:spPr>
              <p:txBody>
                <a:bodyPr wrap="square" rtlCol="0">
                  <a:spAutoFit/>
                </a:bodyPr>
                <a:lstStyle/>
                <a:p>
                  <a:r>
                    <a:rPr lang="en-GB" sz="2400" dirty="0">
                      <a:solidFill>
                        <a:schemeClr val="bg1"/>
                      </a:solidFill>
                    </a:rPr>
                    <a:t>Maltose DP2</a:t>
                  </a:r>
                </a:p>
              </p:txBody>
            </p:sp>
            <p:sp>
              <p:nvSpPr>
                <p:cNvPr id="20" name="TextBox 19">
                  <a:extLst>
                    <a:ext uri="{FF2B5EF4-FFF2-40B4-BE49-F238E27FC236}">
                      <a16:creationId xmlns:a16="http://schemas.microsoft.com/office/drawing/2014/main" id="{9CA7171C-1420-4F36-A002-75C456E425DB}"/>
                    </a:ext>
                  </a:extLst>
                </p:cNvPr>
                <p:cNvSpPr txBox="1"/>
                <p:nvPr/>
              </p:nvSpPr>
              <p:spPr>
                <a:xfrm>
                  <a:off x="2984581" y="2799916"/>
                  <a:ext cx="1278460" cy="237494"/>
                </a:xfrm>
                <a:prstGeom prst="rect">
                  <a:avLst/>
                </a:prstGeom>
                <a:noFill/>
              </p:spPr>
              <p:txBody>
                <a:bodyPr wrap="square" rtlCol="0">
                  <a:spAutoFit/>
                </a:bodyPr>
                <a:lstStyle/>
                <a:p>
                  <a:r>
                    <a:rPr lang="en-GB" sz="2400" dirty="0">
                      <a:solidFill>
                        <a:schemeClr val="bg1"/>
                      </a:solidFill>
                    </a:rPr>
                    <a:t>Maltotriose DP3</a:t>
                  </a:r>
                </a:p>
              </p:txBody>
            </p:sp>
            <p:sp>
              <p:nvSpPr>
                <p:cNvPr id="21" name="TextBox 20">
                  <a:extLst>
                    <a:ext uri="{FF2B5EF4-FFF2-40B4-BE49-F238E27FC236}">
                      <a16:creationId xmlns:a16="http://schemas.microsoft.com/office/drawing/2014/main" id="{17E5B899-64E2-434A-8A30-889AF399C36C}"/>
                    </a:ext>
                  </a:extLst>
                </p:cNvPr>
                <p:cNvSpPr txBox="1"/>
                <p:nvPr/>
              </p:nvSpPr>
              <p:spPr>
                <a:xfrm>
                  <a:off x="2984578" y="3286294"/>
                  <a:ext cx="1278460" cy="237494"/>
                </a:xfrm>
                <a:prstGeom prst="rect">
                  <a:avLst/>
                </a:prstGeom>
                <a:noFill/>
              </p:spPr>
              <p:txBody>
                <a:bodyPr wrap="square" rtlCol="0">
                  <a:spAutoFit/>
                </a:bodyPr>
                <a:lstStyle/>
                <a:p>
                  <a:r>
                    <a:rPr lang="en-GB" sz="2400" dirty="0">
                      <a:solidFill>
                        <a:schemeClr val="bg1"/>
                      </a:solidFill>
                    </a:rPr>
                    <a:t>Dextrin DP4+</a:t>
                  </a:r>
                </a:p>
              </p:txBody>
            </p:sp>
          </p:grpSp>
          <p:sp>
            <p:nvSpPr>
              <p:cNvPr id="8" name="TextBox 7">
                <a:extLst>
                  <a:ext uri="{FF2B5EF4-FFF2-40B4-BE49-F238E27FC236}">
                    <a16:creationId xmlns:a16="http://schemas.microsoft.com/office/drawing/2014/main" id="{667489DE-C2CF-4B2E-92C6-4E493C44DA7A}"/>
                  </a:ext>
                </a:extLst>
              </p:cNvPr>
              <p:cNvSpPr txBox="1"/>
              <p:nvPr/>
            </p:nvSpPr>
            <p:spPr>
              <a:xfrm>
                <a:off x="1429057" y="2197982"/>
                <a:ext cx="175525" cy="256170"/>
              </a:xfrm>
              <a:prstGeom prst="rect">
                <a:avLst/>
              </a:prstGeom>
              <a:noFill/>
              <a:ln>
                <a:noFill/>
              </a:ln>
            </p:spPr>
            <p:txBody>
              <a:bodyPr wrap="square" rtlCol="0">
                <a:spAutoFit/>
              </a:bodyPr>
              <a:lstStyle/>
              <a:p>
                <a:r>
                  <a:rPr lang="en-GB" sz="4400" b="1" dirty="0">
                    <a:solidFill>
                      <a:srgbClr val="00B050"/>
                    </a:solidFill>
                  </a:rPr>
                  <a:t>+</a:t>
                </a:r>
              </a:p>
            </p:txBody>
          </p:sp>
        </p:grpSp>
      </p:grpSp>
    </p:spTree>
    <p:extLst>
      <p:ext uri="{BB962C8B-B14F-4D97-AF65-F5344CB8AC3E}">
        <p14:creationId xmlns:p14="http://schemas.microsoft.com/office/powerpoint/2010/main" val="271538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5EB83A-834B-46E7-BDB8-8B0A3BFDBCDB}"/>
              </a:ext>
            </a:extLst>
          </p:cNvPr>
          <p:cNvGrpSpPr/>
          <p:nvPr/>
        </p:nvGrpSpPr>
        <p:grpSpPr>
          <a:xfrm>
            <a:off x="7260696" y="2580434"/>
            <a:ext cx="4643936" cy="2092098"/>
            <a:chOff x="1163707" y="1853915"/>
            <a:chExt cx="5260176" cy="2059766"/>
          </a:xfrm>
        </p:grpSpPr>
        <p:sp>
          <p:nvSpPr>
            <p:cNvPr id="19" name="Hexagon 18">
              <a:extLst>
                <a:ext uri="{FF2B5EF4-FFF2-40B4-BE49-F238E27FC236}">
                  <a16:creationId xmlns:a16="http://schemas.microsoft.com/office/drawing/2014/main" id="{1B9015EC-93D8-4700-9F0D-BCFC9344FEA6}"/>
                </a:ext>
              </a:extLst>
            </p:cNvPr>
            <p:cNvSpPr/>
            <p:nvPr/>
          </p:nvSpPr>
          <p:spPr>
            <a:xfrm>
              <a:off x="1363338" y="1893739"/>
              <a:ext cx="407153" cy="306038"/>
            </a:xfrm>
            <a:prstGeom prst="hexagon">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39302AEA-6871-4696-B52D-C54A4049C3D7}"/>
                </a:ext>
              </a:extLst>
            </p:cNvPr>
            <p:cNvGrpSpPr/>
            <p:nvPr/>
          </p:nvGrpSpPr>
          <p:grpSpPr>
            <a:xfrm rot="954014">
              <a:off x="4658801" y="2129981"/>
              <a:ext cx="1765082" cy="1783700"/>
              <a:chOff x="7573056" y="1649868"/>
              <a:chExt cx="4139022" cy="4606792"/>
            </a:xfrm>
          </p:grpSpPr>
          <p:sp>
            <p:nvSpPr>
              <p:cNvPr id="32" name="Hexagon 31">
                <a:extLst>
                  <a:ext uri="{FF2B5EF4-FFF2-40B4-BE49-F238E27FC236}">
                    <a16:creationId xmlns:a16="http://schemas.microsoft.com/office/drawing/2014/main" id="{34514E45-0B65-4F10-A9B9-5A3A93913D8A}"/>
                  </a:ext>
                </a:extLst>
              </p:cNvPr>
              <p:cNvSpPr/>
              <p:nvPr/>
            </p:nvSpPr>
            <p:spPr>
              <a:xfrm>
                <a:off x="7573056" y="3510642"/>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33" name="Hexagon 32">
                <a:extLst>
                  <a:ext uri="{FF2B5EF4-FFF2-40B4-BE49-F238E27FC236}">
                    <a16:creationId xmlns:a16="http://schemas.microsoft.com/office/drawing/2014/main" id="{74B963DF-5599-436C-AED0-532FC189A7EB}"/>
                  </a:ext>
                </a:extLst>
              </p:cNvPr>
              <p:cNvSpPr/>
              <p:nvPr/>
            </p:nvSpPr>
            <p:spPr>
              <a:xfrm>
                <a:off x="8601755" y="3551463"/>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4" name="Hexagon 33">
                <a:extLst>
                  <a:ext uri="{FF2B5EF4-FFF2-40B4-BE49-F238E27FC236}">
                    <a16:creationId xmlns:a16="http://schemas.microsoft.com/office/drawing/2014/main" id="{1DE1C2FF-75C4-4AA6-A265-4C1FCAE64513}"/>
                  </a:ext>
                </a:extLst>
              </p:cNvPr>
              <p:cNvSpPr/>
              <p:nvPr/>
            </p:nvSpPr>
            <p:spPr>
              <a:xfrm>
                <a:off x="9668555" y="3551463"/>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5" name="Hexagon 34">
                <a:extLst>
                  <a:ext uri="{FF2B5EF4-FFF2-40B4-BE49-F238E27FC236}">
                    <a16:creationId xmlns:a16="http://schemas.microsoft.com/office/drawing/2014/main" id="{A7B3EA81-E930-499F-BD28-5E46996A3B67}"/>
                  </a:ext>
                </a:extLst>
              </p:cNvPr>
              <p:cNvSpPr/>
              <p:nvPr/>
            </p:nvSpPr>
            <p:spPr>
              <a:xfrm rot="378295">
                <a:off x="10716035" y="3628368"/>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6" name="Hexagon 35">
                <a:extLst>
                  <a:ext uri="{FF2B5EF4-FFF2-40B4-BE49-F238E27FC236}">
                    <a16:creationId xmlns:a16="http://schemas.microsoft.com/office/drawing/2014/main" id="{5F3DF1B1-12F0-42F0-AABB-5C0554C4BF18}"/>
                  </a:ext>
                </a:extLst>
              </p:cNvPr>
              <p:cNvSpPr/>
              <p:nvPr/>
            </p:nvSpPr>
            <p:spPr>
              <a:xfrm rot="17903508">
                <a:off x="10244909" y="2662391"/>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7" name="Hexagon 36">
                <a:extLst>
                  <a:ext uri="{FF2B5EF4-FFF2-40B4-BE49-F238E27FC236}">
                    <a16:creationId xmlns:a16="http://schemas.microsoft.com/office/drawing/2014/main" id="{A6DCA969-1DB6-4400-BD19-99890F9C574D}"/>
                  </a:ext>
                </a:extLst>
              </p:cNvPr>
              <p:cNvSpPr/>
              <p:nvPr/>
            </p:nvSpPr>
            <p:spPr>
              <a:xfrm rot="17903508">
                <a:off x="10699714" y="1735593"/>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8" name="Hexagon 37">
                <a:extLst>
                  <a:ext uri="{FF2B5EF4-FFF2-40B4-BE49-F238E27FC236}">
                    <a16:creationId xmlns:a16="http://schemas.microsoft.com/office/drawing/2014/main" id="{784D85A4-BEE2-4700-8772-A0E854B29872}"/>
                  </a:ext>
                </a:extLst>
              </p:cNvPr>
              <p:cNvSpPr/>
              <p:nvPr/>
            </p:nvSpPr>
            <p:spPr>
              <a:xfrm rot="607862">
                <a:off x="9130271" y="4479220"/>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9" name="Hexagon 38">
                <a:extLst>
                  <a:ext uri="{FF2B5EF4-FFF2-40B4-BE49-F238E27FC236}">
                    <a16:creationId xmlns:a16="http://schemas.microsoft.com/office/drawing/2014/main" id="{2ED341BE-4014-4D07-8420-47CE9049BB20}"/>
                  </a:ext>
                </a:extLst>
              </p:cNvPr>
              <p:cNvSpPr/>
              <p:nvPr/>
            </p:nvSpPr>
            <p:spPr>
              <a:xfrm rot="607862">
                <a:off x="9537422" y="5432067"/>
                <a:ext cx="996043" cy="824593"/>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grpSp>
        <p:sp>
          <p:nvSpPr>
            <p:cNvPr id="21" name="Hexagon 20">
              <a:extLst>
                <a:ext uri="{FF2B5EF4-FFF2-40B4-BE49-F238E27FC236}">
                  <a16:creationId xmlns:a16="http://schemas.microsoft.com/office/drawing/2014/main" id="{BC489681-38F4-4AC5-AE1B-9E1D8B2AC551}"/>
                </a:ext>
              </a:extLst>
            </p:cNvPr>
            <p:cNvSpPr/>
            <p:nvPr/>
          </p:nvSpPr>
          <p:spPr>
            <a:xfrm>
              <a:off x="1602951" y="2468175"/>
              <a:ext cx="407153" cy="306038"/>
            </a:xfrm>
            <a:prstGeom prst="hexagon">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2" name="Hexagon 21">
              <a:extLst>
                <a:ext uri="{FF2B5EF4-FFF2-40B4-BE49-F238E27FC236}">
                  <a16:creationId xmlns:a16="http://schemas.microsoft.com/office/drawing/2014/main" id="{FD39FF96-2992-4494-9E48-E3F0FD7A69A7}"/>
                </a:ext>
              </a:extLst>
            </p:cNvPr>
            <p:cNvSpPr/>
            <p:nvPr/>
          </p:nvSpPr>
          <p:spPr>
            <a:xfrm>
              <a:off x="1163707" y="2468175"/>
              <a:ext cx="407153" cy="306038"/>
            </a:xfrm>
            <a:prstGeom prst="hexagon">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3" name="Hexagon 22">
              <a:extLst>
                <a:ext uri="{FF2B5EF4-FFF2-40B4-BE49-F238E27FC236}">
                  <a16:creationId xmlns:a16="http://schemas.microsoft.com/office/drawing/2014/main" id="{2A0BA672-1F6C-4DF4-956F-CF0E0EE4E83D}"/>
                </a:ext>
              </a:extLst>
            </p:cNvPr>
            <p:cNvSpPr/>
            <p:nvPr/>
          </p:nvSpPr>
          <p:spPr>
            <a:xfrm>
              <a:off x="4920286" y="1856004"/>
              <a:ext cx="407153" cy="306037"/>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4" name="Hexagon 23">
              <a:extLst>
                <a:ext uri="{FF2B5EF4-FFF2-40B4-BE49-F238E27FC236}">
                  <a16:creationId xmlns:a16="http://schemas.microsoft.com/office/drawing/2014/main" id="{CAEC8526-8080-4AC4-81D0-C66FC10BB377}"/>
                </a:ext>
              </a:extLst>
            </p:cNvPr>
            <p:cNvSpPr/>
            <p:nvPr/>
          </p:nvSpPr>
          <p:spPr>
            <a:xfrm>
              <a:off x="5805191" y="1853915"/>
              <a:ext cx="407153" cy="306037"/>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5" name="Hexagon 24">
              <a:extLst>
                <a:ext uri="{FF2B5EF4-FFF2-40B4-BE49-F238E27FC236}">
                  <a16:creationId xmlns:a16="http://schemas.microsoft.com/office/drawing/2014/main" id="{F0E5A620-749C-4825-B20E-22CB0F895005}"/>
                </a:ext>
              </a:extLst>
            </p:cNvPr>
            <p:cNvSpPr/>
            <p:nvPr/>
          </p:nvSpPr>
          <p:spPr>
            <a:xfrm>
              <a:off x="5362026" y="1856004"/>
              <a:ext cx="407153" cy="306037"/>
            </a:xfrm>
            <a:prstGeom prst="hexagon">
              <a:avLst/>
            </a:prstGeom>
            <a:noFill/>
            <a:ln w="3810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EA326229-DA39-4EE2-A860-A0A970B79502}"/>
                </a:ext>
              </a:extLst>
            </p:cNvPr>
            <p:cNvCxnSpPr>
              <a:cxnSpLocks/>
            </p:cNvCxnSpPr>
            <p:nvPr/>
          </p:nvCxnSpPr>
          <p:spPr>
            <a:xfrm>
              <a:off x="3693357" y="2296262"/>
              <a:ext cx="77429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774470-DFF7-4060-90F7-A03BD3B6A86A}"/>
                </a:ext>
              </a:extLst>
            </p:cNvPr>
            <p:cNvSpPr txBox="1"/>
            <p:nvPr/>
          </p:nvSpPr>
          <p:spPr>
            <a:xfrm>
              <a:off x="3592511" y="1882832"/>
              <a:ext cx="1769511" cy="3030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More of this</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cxnSp>
          <p:nvCxnSpPr>
            <p:cNvPr id="28" name="Straight Arrow Connector 27">
              <a:extLst>
                <a:ext uri="{FF2B5EF4-FFF2-40B4-BE49-F238E27FC236}">
                  <a16:creationId xmlns:a16="http://schemas.microsoft.com/office/drawing/2014/main" id="{D0EB5179-FE11-4112-BF7F-1ADC400FCC7B}"/>
                </a:ext>
              </a:extLst>
            </p:cNvPr>
            <p:cNvCxnSpPr>
              <a:cxnSpLocks/>
            </p:cNvCxnSpPr>
            <p:nvPr/>
          </p:nvCxnSpPr>
          <p:spPr>
            <a:xfrm flipH="1">
              <a:off x="2095971" y="2296262"/>
              <a:ext cx="135744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99C2745-E81C-49D6-B1E6-FBBF1C0FF0B4}"/>
                </a:ext>
              </a:extLst>
            </p:cNvPr>
            <p:cNvSpPr txBox="1"/>
            <p:nvPr/>
          </p:nvSpPr>
          <p:spPr>
            <a:xfrm>
              <a:off x="2095971" y="2547932"/>
              <a:ext cx="1426717" cy="3030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Less of this</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922B5BDB-341C-4B64-9CE7-EFEF3744A93D}"/>
                </a:ext>
              </a:extLst>
            </p:cNvPr>
            <p:cNvSpPr/>
            <p:nvPr/>
          </p:nvSpPr>
          <p:spPr>
            <a:xfrm>
              <a:off x="2634122" y="3237976"/>
              <a:ext cx="2017927" cy="37355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Arial"/>
                  <a:ea typeface="+mn-ea"/>
                  <a:cs typeface="+mn-cs"/>
                </a:rPr>
                <a:t>CH</a:t>
              </a:r>
              <a:r>
                <a:rPr kumimoji="0" lang="en-GB" sz="1600" b="1" i="0" u="none" strike="noStrike" kern="1200" cap="none" spc="0" normalizeH="0" baseline="-30000" noProof="0" dirty="0">
                  <a:ln>
                    <a:noFill/>
                  </a:ln>
                  <a:solidFill>
                    <a:schemeClr val="bg1"/>
                  </a:solidFill>
                  <a:effectLst/>
                  <a:uLnTx/>
                  <a:uFillTx/>
                  <a:latin typeface="Arial"/>
                  <a:ea typeface="+mn-ea"/>
                  <a:cs typeface="+mn-cs"/>
                </a:rPr>
                <a:t>3</a:t>
              </a:r>
              <a:r>
                <a:rPr kumimoji="0" lang="en-GB" sz="1600" b="1" i="0" u="none" strike="noStrike" kern="1200" cap="none" spc="0" normalizeH="0" baseline="0" noProof="0" dirty="0">
                  <a:ln>
                    <a:noFill/>
                  </a:ln>
                  <a:solidFill>
                    <a:schemeClr val="bg1"/>
                  </a:solidFill>
                  <a:effectLst/>
                  <a:uLnTx/>
                  <a:uFillTx/>
                  <a:latin typeface="Arial"/>
                  <a:ea typeface="+mn-ea"/>
                  <a:cs typeface="+mn-cs"/>
                </a:rPr>
                <a:t>CH</a:t>
              </a:r>
              <a:r>
                <a:rPr kumimoji="0" lang="en-GB" sz="1600" b="1" i="0" u="none" strike="noStrike" kern="1200" cap="none" spc="0" normalizeH="0" baseline="-30000" noProof="0" dirty="0">
                  <a:ln>
                    <a:noFill/>
                  </a:ln>
                  <a:solidFill>
                    <a:schemeClr val="bg1"/>
                  </a:solidFill>
                  <a:effectLst/>
                  <a:uLnTx/>
                  <a:uFillTx/>
                  <a:latin typeface="Arial"/>
                  <a:ea typeface="+mn-ea"/>
                  <a:cs typeface="+mn-cs"/>
                </a:rPr>
                <a:t>2</a:t>
              </a:r>
              <a:r>
                <a:rPr kumimoji="0" lang="en-GB" sz="1600" b="1" i="0" u="none" strike="noStrike" kern="1200" cap="none" spc="0" normalizeH="0" baseline="0" noProof="0" dirty="0">
                  <a:ln>
                    <a:noFill/>
                  </a:ln>
                  <a:solidFill>
                    <a:schemeClr val="bg1"/>
                  </a:solidFill>
                  <a:effectLst/>
                  <a:uLnTx/>
                  <a:uFillTx/>
                  <a:latin typeface="Arial"/>
                  <a:ea typeface="+mn-ea"/>
                  <a:cs typeface="+mn-cs"/>
                </a:rPr>
                <a:t>OH</a:t>
              </a:r>
            </a:p>
          </p:txBody>
        </p:sp>
        <p:cxnSp>
          <p:nvCxnSpPr>
            <p:cNvPr id="31" name="Straight Arrow Connector 30">
              <a:extLst>
                <a:ext uri="{FF2B5EF4-FFF2-40B4-BE49-F238E27FC236}">
                  <a16:creationId xmlns:a16="http://schemas.microsoft.com/office/drawing/2014/main" id="{C3A18D6E-BBD1-4797-A697-9812A2BCD433}"/>
                </a:ext>
              </a:extLst>
            </p:cNvPr>
            <p:cNvCxnSpPr>
              <a:cxnSpLocks/>
            </p:cNvCxnSpPr>
            <p:nvPr/>
          </p:nvCxnSpPr>
          <p:spPr>
            <a:xfrm>
              <a:off x="3441651" y="2296262"/>
              <a:ext cx="0" cy="95324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442E4D29-E09E-4569-9A2A-D592C04742FE}"/>
              </a:ext>
            </a:extLst>
          </p:cNvPr>
          <p:cNvSpPr txBox="1"/>
          <p:nvPr/>
        </p:nvSpPr>
        <p:spPr>
          <a:xfrm>
            <a:off x="542898" y="385234"/>
            <a:ext cx="8627117" cy="461665"/>
          </a:xfrm>
          <a:prstGeom prst="rect">
            <a:avLst/>
          </a:prstGeom>
          <a:noFill/>
        </p:spPr>
        <p:txBody>
          <a:bodyPr wrap="square" rtlCol="0">
            <a:spAutoFit/>
          </a:bodyPr>
          <a:lstStyle/>
          <a:p>
            <a:r>
              <a:rPr lang="en-GB" sz="2400" dirty="0">
                <a:solidFill>
                  <a:schemeClr val="bg1"/>
                </a:solidFill>
              </a:rPr>
              <a:t>Understand mash enzymes and modify your fermentability</a:t>
            </a:r>
          </a:p>
        </p:txBody>
      </p:sp>
      <p:sp>
        <p:nvSpPr>
          <p:cNvPr id="44" name="TextBox 43">
            <a:extLst>
              <a:ext uri="{FF2B5EF4-FFF2-40B4-BE49-F238E27FC236}">
                <a16:creationId xmlns:a16="http://schemas.microsoft.com/office/drawing/2014/main" id="{2FA155F4-123C-4E4C-B828-0E70B8D724FC}"/>
              </a:ext>
            </a:extLst>
          </p:cNvPr>
          <p:cNvSpPr txBox="1"/>
          <p:nvPr/>
        </p:nvSpPr>
        <p:spPr>
          <a:xfrm>
            <a:off x="97392" y="2767159"/>
            <a:ext cx="1527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a:ea typeface="+mn-ea"/>
                <a:cs typeface="+mn-cs"/>
              </a:rPr>
              <a:t>beta amylase</a:t>
            </a:r>
            <a:endParaRPr kumimoji="0" lang="en-US" sz="1400" b="1" i="0" u="none" strike="noStrike" kern="1200" cap="none" spc="0" normalizeH="0" baseline="0" noProof="0" dirty="0">
              <a:ln>
                <a:noFill/>
              </a:ln>
              <a:solidFill>
                <a:srgbClr val="FF0000"/>
              </a:solidFill>
              <a:effectLst/>
              <a:uLnTx/>
              <a:uFillTx/>
              <a:latin typeface="Arial"/>
              <a:ea typeface="+mn-ea"/>
              <a:cs typeface="+mn-cs"/>
            </a:endParaRPr>
          </a:p>
        </p:txBody>
      </p:sp>
      <p:sp>
        <p:nvSpPr>
          <p:cNvPr id="45" name="TextBox 44">
            <a:extLst>
              <a:ext uri="{FF2B5EF4-FFF2-40B4-BE49-F238E27FC236}">
                <a16:creationId xmlns:a16="http://schemas.microsoft.com/office/drawing/2014/main" id="{955A5B28-41CE-43AA-82C5-03706A5EBB3B}"/>
              </a:ext>
            </a:extLst>
          </p:cNvPr>
          <p:cNvSpPr txBox="1"/>
          <p:nvPr/>
        </p:nvSpPr>
        <p:spPr>
          <a:xfrm>
            <a:off x="61424" y="3685327"/>
            <a:ext cx="14297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rPr>
              <a:t>alpha amylase</a:t>
            </a:r>
            <a:endParaRPr kumimoji="0" lang="en-US" sz="1400" b="1" i="0" u="none" strike="noStrike" kern="1200" cap="none" spc="0" normalizeH="0" baseline="0" noProof="0" dirty="0">
              <a:ln>
                <a:noFill/>
              </a:ln>
              <a:solidFill>
                <a:srgbClr val="00B050"/>
              </a:solidFill>
              <a:effectLst/>
              <a:uLnTx/>
              <a:uFillTx/>
              <a:latin typeface="Arial"/>
              <a:ea typeface="+mn-ea"/>
              <a:cs typeface="+mn-cs"/>
            </a:endParaRPr>
          </a:p>
        </p:txBody>
      </p:sp>
      <p:sp>
        <p:nvSpPr>
          <p:cNvPr id="47" name="TextBox 46">
            <a:extLst>
              <a:ext uri="{FF2B5EF4-FFF2-40B4-BE49-F238E27FC236}">
                <a16:creationId xmlns:a16="http://schemas.microsoft.com/office/drawing/2014/main" id="{F921C378-CF3A-4392-8F07-B647A1E92A1A}"/>
              </a:ext>
            </a:extLst>
          </p:cNvPr>
          <p:cNvSpPr txBox="1"/>
          <p:nvPr/>
        </p:nvSpPr>
        <p:spPr>
          <a:xfrm>
            <a:off x="75088" y="4586341"/>
            <a:ext cx="20295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F0"/>
                </a:solidFill>
                <a:effectLst/>
                <a:uLnTx/>
                <a:uFillTx/>
                <a:latin typeface="Arial"/>
                <a:ea typeface="+mn-ea"/>
                <a:cs typeface="+mn-cs"/>
              </a:rPr>
              <a:t>fermentability</a:t>
            </a:r>
            <a:endParaRPr kumimoji="0" lang="en-US" sz="1400" b="1" i="0" u="none" strike="noStrike" kern="1200" cap="none" spc="0" normalizeH="0" baseline="0" noProof="0" dirty="0">
              <a:ln>
                <a:noFill/>
              </a:ln>
              <a:solidFill>
                <a:srgbClr val="00B0F0"/>
              </a:solidFill>
              <a:effectLst/>
              <a:uLnTx/>
              <a:uFillTx/>
              <a:latin typeface="Arial"/>
              <a:ea typeface="+mn-ea"/>
              <a:cs typeface="+mn-cs"/>
            </a:endParaRPr>
          </a:p>
        </p:txBody>
      </p:sp>
      <p:sp>
        <p:nvSpPr>
          <p:cNvPr id="12" name="TextBox 11">
            <a:extLst>
              <a:ext uri="{FF2B5EF4-FFF2-40B4-BE49-F238E27FC236}">
                <a16:creationId xmlns:a16="http://schemas.microsoft.com/office/drawing/2014/main" id="{C8FFC146-A673-4060-85BE-AB9B879AB692}"/>
              </a:ext>
            </a:extLst>
          </p:cNvPr>
          <p:cNvSpPr txBox="1"/>
          <p:nvPr/>
        </p:nvSpPr>
        <p:spPr>
          <a:xfrm>
            <a:off x="72477" y="2384565"/>
            <a:ext cx="1040630" cy="391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chemeClr val="bg1"/>
                </a:solidFill>
                <a:effectLst/>
                <a:uLnTx/>
                <a:uFillTx/>
                <a:latin typeface="Arial"/>
                <a:ea typeface="+mn-ea"/>
                <a:cs typeface="+mn-cs"/>
              </a:rPr>
              <a:t>Key</a:t>
            </a:r>
            <a:endParaRPr kumimoji="0" lang="en-US" sz="1400" b="1" i="0" u="sng" strike="noStrike" kern="1200" cap="none" spc="0" normalizeH="0" baseline="0" noProof="0" dirty="0">
              <a:ln>
                <a:noFill/>
              </a:ln>
              <a:solidFill>
                <a:schemeClr val="bg1"/>
              </a:solidFill>
              <a:effectLst/>
              <a:uLnTx/>
              <a:uFillTx/>
              <a:latin typeface="Arial"/>
              <a:ea typeface="+mn-ea"/>
              <a:cs typeface="+mn-cs"/>
            </a:endParaRPr>
          </a:p>
        </p:txBody>
      </p:sp>
      <p:sp>
        <p:nvSpPr>
          <p:cNvPr id="13" name="TextBox 12">
            <a:extLst>
              <a:ext uri="{FF2B5EF4-FFF2-40B4-BE49-F238E27FC236}">
                <a16:creationId xmlns:a16="http://schemas.microsoft.com/office/drawing/2014/main" id="{E88BFCB6-93F1-4F29-B1A8-0BFB357D0241}"/>
              </a:ext>
            </a:extLst>
          </p:cNvPr>
          <p:cNvSpPr txBox="1"/>
          <p:nvPr/>
        </p:nvSpPr>
        <p:spPr>
          <a:xfrm>
            <a:off x="4863118" y="5392915"/>
            <a:ext cx="2148927" cy="391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rPr>
              <a:t>76-82</a:t>
            </a:r>
            <a:r>
              <a:rPr lang="en-GB" sz="1400" b="1" baseline="30000" dirty="0">
                <a:solidFill>
                  <a:schemeClr val="bg1"/>
                </a:solidFill>
                <a:latin typeface="Arial"/>
              </a:rPr>
              <a:t>0</a:t>
            </a:r>
            <a:r>
              <a:rPr lang="en-GB" sz="1400" b="1" dirty="0">
                <a:solidFill>
                  <a:schemeClr val="bg1"/>
                </a:solidFill>
                <a:latin typeface="Arial"/>
              </a:rPr>
              <a:t>C</a:t>
            </a:r>
            <a:endParaRPr kumimoji="0" lang="en-US" sz="1400" b="1" i="0" u="none" strike="noStrike" kern="1200" cap="none" spc="0" normalizeH="0" baseline="0" noProof="0" dirty="0">
              <a:ln>
                <a:noFill/>
              </a:ln>
              <a:solidFill>
                <a:schemeClr val="bg1"/>
              </a:solidFill>
              <a:effectLst/>
              <a:uLnTx/>
              <a:uFillTx/>
              <a:latin typeface="Arial"/>
            </a:endParaRPr>
          </a:p>
        </p:txBody>
      </p:sp>
      <p:grpSp>
        <p:nvGrpSpPr>
          <p:cNvPr id="108" name="Group 107">
            <a:extLst>
              <a:ext uri="{FF2B5EF4-FFF2-40B4-BE49-F238E27FC236}">
                <a16:creationId xmlns:a16="http://schemas.microsoft.com/office/drawing/2014/main" id="{F72C2F43-97B3-40E7-A6A1-DC40DAFB2EA5}"/>
              </a:ext>
            </a:extLst>
          </p:cNvPr>
          <p:cNvGrpSpPr/>
          <p:nvPr/>
        </p:nvGrpSpPr>
        <p:grpSpPr>
          <a:xfrm>
            <a:off x="2132382" y="1227040"/>
            <a:ext cx="3963618" cy="5027621"/>
            <a:chOff x="1608982" y="1354168"/>
            <a:chExt cx="3963618" cy="5027621"/>
          </a:xfrm>
        </p:grpSpPr>
        <p:sp>
          <p:nvSpPr>
            <p:cNvPr id="40" name="Freeform 7">
              <a:extLst>
                <a:ext uri="{FF2B5EF4-FFF2-40B4-BE49-F238E27FC236}">
                  <a16:creationId xmlns:a16="http://schemas.microsoft.com/office/drawing/2014/main" id="{1E5BCD34-AC23-4556-ACBB-72B0D81777A2}"/>
                </a:ext>
              </a:extLst>
            </p:cNvPr>
            <p:cNvSpPr/>
            <p:nvPr/>
          </p:nvSpPr>
          <p:spPr>
            <a:xfrm>
              <a:off x="2238547" y="2355045"/>
              <a:ext cx="1827690" cy="2693512"/>
            </a:xfrm>
            <a:custGeom>
              <a:avLst/>
              <a:gdLst>
                <a:gd name="connsiteX0" fmla="*/ 0 w 1445079"/>
                <a:gd name="connsiteY0" fmla="*/ 2490108 h 2498273"/>
                <a:gd name="connsiteX1" fmla="*/ 653143 w 1445079"/>
                <a:gd name="connsiteY1" fmla="*/ 1 h 2498273"/>
                <a:gd name="connsiteX2" fmla="*/ 1445079 w 1445079"/>
                <a:gd name="connsiteY2" fmla="*/ 2498273 h 2498273"/>
                <a:gd name="connsiteX3" fmla="*/ 1445079 w 1445079"/>
                <a:gd name="connsiteY3" fmla="*/ 2498273 h 2498273"/>
              </a:gdLst>
              <a:ahLst/>
              <a:cxnLst>
                <a:cxn ang="0">
                  <a:pos x="connsiteX0" y="connsiteY0"/>
                </a:cxn>
                <a:cxn ang="0">
                  <a:pos x="connsiteX1" y="connsiteY1"/>
                </a:cxn>
                <a:cxn ang="0">
                  <a:pos x="connsiteX2" y="connsiteY2"/>
                </a:cxn>
                <a:cxn ang="0">
                  <a:pos x="connsiteX3" y="connsiteY3"/>
                </a:cxn>
              </a:cxnLst>
              <a:rect l="l" t="t" r="r" b="b"/>
              <a:pathLst>
                <a:path w="1445079" h="2498273">
                  <a:moveTo>
                    <a:pt x="0" y="2490108"/>
                  </a:moveTo>
                  <a:cubicBezTo>
                    <a:pt x="206148" y="1244374"/>
                    <a:pt x="412297" y="-1360"/>
                    <a:pt x="653143" y="1"/>
                  </a:cubicBezTo>
                  <a:cubicBezTo>
                    <a:pt x="893989" y="1362"/>
                    <a:pt x="1445079" y="2498273"/>
                    <a:pt x="1445079" y="2498273"/>
                  </a:cubicBezTo>
                  <a:lnTo>
                    <a:pt x="1445079" y="249827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a:ea typeface="+mn-ea"/>
                <a:cs typeface="+mn-cs"/>
              </a:endParaRPr>
            </a:p>
          </p:txBody>
        </p:sp>
        <p:sp>
          <p:nvSpPr>
            <p:cNvPr id="41" name="Freeform 8">
              <a:extLst>
                <a:ext uri="{FF2B5EF4-FFF2-40B4-BE49-F238E27FC236}">
                  <a16:creationId xmlns:a16="http://schemas.microsoft.com/office/drawing/2014/main" id="{C340AF39-403E-4105-B3E2-C691FFBF72FA}"/>
                </a:ext>
              </a:extLst>
            </p:cNvPr>
            <p:cNvSpPr/>
            <p:nvPr/>
          </p:nvSpPr>
          <p:spPr>
            <a:xfrm>
              <a:off x="3009415" y="2366561"/>
              <a:ext cx="2147450" cy="2693512"/>
            </a:xfrm>
            <a:custGeom>
              <a:avLst/>
              <a:gdLst>
                <a:gd name="connsiteX0" fmla="*/ 0 w 1445079"/>
                <a:gd name="connsiteY0" fmla="*/ 2490108 h 2498273"/>
                <a:gd name="connsiteX1" fmla="*/ 653143 w 1445079"/>
                <a:gd name="connsiteY1" fmla="*/ 1 h 2498273"/>
                <a:gd name="connsiteX2" fmla="*/ 1445079 w 1445079"/>
                <a:gd name="connsiteY2" fmla="*/ 2498273 h 2498273"/>
                <a:gd name="connsiteX3" fmla="*/ 1445079 w 1445079"/>
                <a:gd name="connsiteY3" fmla="*/ 2498273 h 2498273"/>
              </a:gdLst>
              <a:ahLst/>
              <a:cxnLst>
                <a:cxn ang="0">
                  <a:pos x="connsiteX0" y="connsiteY0"/>
                </a:cxn>
                <a:cxn ang="0">
                  <a:pos x="connsiteX1" y="connsiteY1"/>
                </a:cxn>
                <a:cxn ang="0">
                  <a:pos x="connsiteX2" y="connsiteY2"/>
                </a:cxn>
                <a:cxn ang="0">
                  <a:pos x="connsiteX3" y="connsiteY3"/>
                </a:cxn>
              </a:cxnLst>
              <a:rect l="l" t="t" r="r" b="b"/>
              <a:pathLst>
                <a:path w="1445079" h="2498273">
                  <a:moveTo>
                    <a:pt x="0" y="2490108"/>
                  </a:moveTo>
                  <a:cubicBezTo>
                    <a:pt x="206148" y="1244374"/>
                    <a:pt x="412297" y="-1360"/>
                    <a:pt x="653143" y="1"/>
                  </a:cubicBezTo>
                  <a:cubicBezTo>
                    <a:pt x="893989" y="1362"/>
                    <a:pt x="1445079" y="2498273"/>
                    <a:pt x="1445079" y="2498273"/>
                  </a:cubicBezTo>
                  <a:lnTo>
                    <a:pt x="1445079" y="2498273"/>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a:ea typeface="+mn-ea"/>
                <a:cs typeface="+mn-cs"/>
              </a:endParaRPr>
            </a:p>
          </p:txBody>
        </p:sp>
        <p:cxnSp>
          <p:nvCxnSpPr>
            <p:cNvPr id="42" name="Straight Arrow Connector 41">
              <a:extLst>
                <a:ext uri="{FF2B5EF4-FFF2-40B4-BE49-F238E27FC236}">
                  <a16:creationId xmlns:a16="http://schemas.microsoft.com/office/drawing/2014/main" id="{5B99693B-A475-424B-B740-297A1E5EADF1}"/>
                </a:ext>
              </a:extLst>
            </p:cNvPr>
            <p:cNvCxnSpPr>
              <a:cxnSpLocks/>
            </p:cNvCxnSpPr>
            <p:nvPr/>
          </p:nvCxnSpPr>
          <p:spPr>
            <a:xfrm flipV="1">
              <a:off x="2104598" y="5872615"/>
              <a:ext cx="3134951" cy="2208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328A818-A35B-432A-ACBC-6DAEBA6A6B7F}"/>
                </a:ext>
              </a:extLst>
            </p:cNvPr>
            <p:cNvSpPr/>
            <p:nvPr/>
          </p:nvSpPr>
          <p:spPr>
            <a:xfrm>
              <a:off x="2910107" y="1980048"/>
              <a:ext cx="1087961" cy="3114796"/>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a:ea typeface="+mn-ea"/>
                <a:cs typeface="+mn-cs"/>
              </a:endParaRPr>
            </a:p>
          </p:txBody>
        </p:sp>
        <p:sp>
          <p:nvSpPr>
            <p:cNvPr id="46" name="Freeform 17">
              <a:extLst>
                <a:ext uri="{FF2B5EF4-FFF2-40B4-BE49-F238E27FC236}">
                  <a16:creationId xmlns:a16="http://schemas.microsoft.com/office/drawing/2014/main" id="{CEA00CE5-5C79-4253-80D3-D469257EA692}"/>
                </a:ext>
              </a:extLst>
            </p:cNvPr>
            <p:cNvSpPr/>
            <p:nvPr/>
          </p:nvSpPr>
          <p:spPr>
            <a:xfrm>
              <a:off x="2444882" y="2258546"/>
              <a:ext cx="2581812" cy="1964385"/>
            </a:xfrm>
            <a:custGeom>
              <a:avLst/>
              <a:gdLst>
                <a:gd name="connsiteX0" fmla="*/ 0 w 2547257"/>
                <a:gd name="connsiteY0" fmla="*/ 0 h 1061357"/>
                <a:gd name="connsiteX1" fmla="*/ 1616529 w 2547257"/>
                <a:gd name="connsiteY1" fmla="*/ 236765 h 1061357"/>
                <a:gd name="connsiteX2" fmla="*/ 2547257 w 2547257"/>
                <a:gd name="connsiteY2" fmla="*/ 1061357 h 1061357"/>
                <a:gd name="connsiteX3" fmla="*/ 2547257 w 2547257"/>
                <a:gd name="connsiteY3" fmla="*/ 1061357 h 1061357"/>
              </a:gdLst>
              <a:ahLst/>
              <a:cxnLst>
                <a:cxn ang="0">
                  <a:pos x="connsiteX0" y="connsiteY0"/>
                </a:cxn>
                <a:cxn ang="0">
                  <a:pos x="connsiteX1" y="connsiteY1"/>
                </a:cxn>
                <a:cxn ang="0">
                  <a:pos x="connsiteX2" y="connsiteY2"/>
                </a:cxn>
                <a:cxn ang="0">
                  <a:pos x="connsiteX3" y="connsiteY3"/>
                </a:cxn>
              </a:cxnLst>
              <a:rect l="l" t="t" r="r" b="b"/>
              <a:pathLst>
                <a:path w="2547257" h="1061357">
                  <a:moveTo>
                    <a:pt x="0" y="0"/>
                  </a:moveTo>
                  <a:cubicBezTo>
                    <a:pt x="595993" y="29936"/>
                    <a:pt x="1191986" y="59872"/>
                    <a:pt x="1616529" y="236765"/>
                  </a:cubicBezTo>
                  <a:cubicBezTo>
                    <a:pt x="2041072" y="413658"/>
                    <a:pt x="2547257" y="1061357"/>
                    <a:pt x="2547257" y="1061357"/>
                  </a:cubicBezTo>
                  <a:lnTo>
                    <a:pt x="2547257" y="1061357"/>
                  </a:lnTo>
                </a:path>
              </a:pathLst>
            </a:cu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a:ea typeface="+mn-ea"/>
                <a:cs typeface="+mn-cs"/>
              </a:endParaRPr>
            </a:p>
          </p:txBody>
        </p:sp>
        <p:sp>
          <p:nvSpPr>
            <p:cNvPr id="48" name="TextBox 47">
              <a:extLst>
                <a:ext uri="{FF2B5EF4-FFF2-40B4-BE49-F238E27FC236}">
                  <a16:creationId xmlns:a16="http://schemas.microsoft.com/office/drawing/2014/main" id="{EC88B6AD-4565-46DF-A7EE-3942B9948BF8}"/>
                </a:ext>
              </a:extLst>
            </p:cNvPr>
            <p:cNvSpPr txBox="1"/>
            <p:nvPr/>
          </p:nvSpPr>
          <p:spPr>
            <a:xfrm>
              <a:off x="3104867" y="5990050"/>
              <a:ext cx="2123207" cy="391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rPr>
                <a:t>Temperature</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49" name="TextBox 48">
              <a:extLst>
                <a:ext uri="{FF2B5EF4-FFF2-40B4-BE49-F238E27FC236}">
                  <a16:creationId xmlns:a16="http://schemas.microsoft.com/office/drawing/2014/main" id="{93E897F5-1319-44E2-BCC1-A954A3BBB03B}"/>
                </a:ext>
              </a:extLst>
            </p:cNvPr>
            <p:cNvSpPr txBox="1"/>
            <p:nvPr/>
          </p:nvSpPr>
          <p:spPr>
            <a:xfrm>
              <a:off x="2969923" y="1354168"/>
              <a:ext cx="1446527" cy="665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mn-cs"/>
                </a:rPr>
                <a:t>brewers window</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9" name="Rectangle 8">
              <a:extLst>
                <a:ext uri="{FF2B5EF4-FFF2-40B4-BE49-F238E27FC236}">
                  <a16:creationId xmlns:a16="http://schemas.microsoft.com/office/drawing/2014/main" id="{74D4F205-01FA-407D-9D10-888F33E3BA27}"/>
                </a:ext>
              </a:extLst>
            </p:cNvPr>
            <p:cNvSpPr/>
            <p:nvPr/>
          </p:nvSpPr>
          <p:spPr>
            <a:xfrm>
              <a:off x="4182107" y="1995507"/>
              <a:ext cx="1003731" cy="3099338"/>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bg1"/>
                </a:solidFill>
                <a:effectLst/>
                <a:uLnTx/>
                <a:uFillTx/>
                <a:latin typeface="Arial"/>
                <a:ea typeface="+mn-ea"/>
                <a:cs typeface="+mn-cs"/>
              </a:endParaRPr>
            </a:p>
          </p:txBody>
        </p:sp>
        <p:sp>
          <p:nvSpPr>
            <p:cNvPr id="10" name="TextBox 9">
              <a:extLst>
                <a:ext uri="{FF2B5EF4-FFF2-40B4-BE49-F238E27FC236}">
                  <a16:creationId xmlns:a16="http://schemas.microsoft.com/office/drawing/2014/main" id="{04426A60-85FF-4DC1-9FD0-7E58828EEFDE}"/>
                </a:ext>
              </a:extLst>
            </p:cNvPr>
            <p:cNvSpPr txBox="1"/>
            <p:nvPr/>
          </p:nvSpPr>
          <p:spPr>
            <a:xfrm>
              <a:off x="4034543" y="1439761"/>
              <a:ext cx="1538057" cy="665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rPr>
                <a:t>low </a:t>
              </a:r>
              <a:r>
                <a:rPr lang="en-GB" sz="1400" b="1" dirty="0" err="1">
                  <a:solidFill>
                    <a:schemeClr val="bg1"/>
                  </a:solidFill>
                  <a:latin typeface="Arial"/>
                </a:rPr>
                <a:t>alc</a:t>
              </a:r>
              <a:r>
                <a:rPr lang="en-GB" sz="1400" b="1" dirty="0">
                  <a:solidFill>
                    <a:schemeClr val="bg1"/>
                  </a:solidFill>
                  <a:latin typeface="Arial"/>
                </a:rPr>
                <a:t> window</a:t>
              </a:r>
              <a:endParaRPr kumimoji="0" lang="en-US" sz="1400" b="1" i="0" u="none" strike="noStrike" kern="1200" cap="none" spc="0" normalizeH="0" baseline="0" noProof="0" dirty="0">
                <a:ln>
                  <a:noFill/>
                </a:ln>
                <a:solidFill>
                  <a:schemeClr val="bg1"/>
                </a:solidFill>
                <a:effectLst/>
                <a:uLnTx/>
                <a:uFillTx/>
                <a:latin typeface="Arial"/>
              </a:endParaRPr>
            </a:p>
          </p:txBody>
        </p:sp>
        <p:sp>
          <p:nvSpPr>
            <p:cNvPr id="14" name="Right Brace 13">
              <a:extLst>
                <a:ext uri="{FF2B5EF4-FFF2-40B4-BE49-F238E27FC236}">
                  <a16:creationId xmlns:a16="http://schemas.microsoft.com/office/drawing/2014/main" id="{4C8A8E1C-B526-4D7A-AE3B-39007A7518C3}"/>
                </a:ext>
              </a:extLst>
            </p:cNvPr>
            <p:cNvSpPr/>
            <p:nvPr/>
          </p:nvSpPr>
          <p:spPr>
            <a:xfrm rot="5400000">
              <a:off x="4652182" y="4745957"/>
              <a:ext cx="86533" cy="1088202"/>
            </a:xfrm>
            <a:prstGeom prst="rightBrace">
              <a:avLst/>
            </a:prstGeom>
            <a:ln w="28575">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38100">
                  <a:solidFill>
                    <a:schemeClr val="tx1"/>
                  </a:solidFill>
                </a:ln>
                <a:solidFill>
                  <a:schemeClr val="bg1"/>
                </a:solidFill>
              </a:endParaRPr>
            </a:p>
          </p:txBody>
        </p:sp>
        <p:sp>
          <p:nvSpPr>
            <p:cNvPr id="15" name="Right Brace 14">
              <a:extLst>
                <a:ext uri="{FF2B5EF4-FFF2-40B4-BE49-F238E27FC236}">
                  <a16:creationId xmlns:a16="http://schemas.microsoft.com/office/drawing/2014/main" id="{825D0FFA-BB98-4BAF-BCEE-A1EDDF0B1DD0}"/>
                </a:ext>
              </a:extLst>
            </p:cNvPr>
            <p:cNvSpPr/>
            <p:nvPr/>
          </p:nvSpPr>
          <p:spPr>
            <a:xfrm rot="5400000">
              <a:off x="3378538" y="4756287"/>
              <a:ext cx="86533" cy="1088202"/>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5EE97EA9-228E-4B08-8781-1B17F5B33B7F}"/>
                </a:ext>
              </a:extLst>
            </p:cNvPr>
            <p:cNvSpPr txBox="1"/>
            <p:nvPr/>
          </p:nvSpPr>
          <p:spPr>
            <a:xfrm>
              <a:off x="3065668" y="5520042"/>
              <a:ext cx="2148927" cy="391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rPr>
                <a:t>64-70</a:t>
              </a:r>
              <a:r>
                <a:rPr lang="en-GB" sz="1400" b="1" baseline="30000" dirty="0">
                  <a:solidFill>
                    <a:schemeClr val="bg1"/>
                  </a:solidFill>
                  <a:latin typeface="Arial"/>
                </a:rPr>
                <a:t>0</a:t>
              </a:r>
              <a:r>
                <a:rPr lang="en-GB" sz="1400" b="1" dirty="0">
                  <a:solidFill>
                    <a:schemeClr val="bg1"/>
                  </a:solidFill>
                  <a:latin typeface="Arial"/>
                </a:rPr>
                <a:t>C</a:t>
              </a:r>
              <a:endParaRPr kumimoji="0" lang="en-US" sz="1400" b="1" i="0" u="none" strike="noStrike" kern="1200" cap="none" spc="0" normalizeH="0" baseline="0" noProof="0" dirty="0">
                <a:ln>
                  <a:noFill/>
                </a:ln>
                <a:solidFill>
                  <a:schemeClr val="bg1"/>
                </a:solidFill>
                <a:effectLst/>
                <a:uLnTx/>
                <a:uFillTx/>
                <a:latin typeface="Arial"/>
              </a:endParaRPr>
            </a:p>
          </p:txBody>
        </p:sp>
        <p:cxnSp>
          <p:nvCxnSpPr>
            <p:cNvPr id="17" name="Straight Arrow Connector 16">
              <a:extLst>
                <a:ext uri="{FF2B5EF4-FFF2-40B4-BE49-F238E27FC236}">
                  <a16:creationId xmlns:a16="http://schemas.microsoft.com/office/drawing/2014/main" id="{34D4AA5D-4936-4D14-AEB2-4202451B89CE}"/>
                </a:ext>
              </a:extLst>
            </p:cNvPr>
            <p:cNvCxnSpPr>
              <a:cxnSpLocks/>
            </p:cNvCxnSpPr>
            <p:nvPr/>
          </p:nvCxnSpPr>
          <p:spPr>
            <a:xfrm flipV="1">
              <a:off x="2104601" y="1675259"/>
              <a:ext cx="0" cy="420205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684058-C0C8-4BBB-9F2D-E71D4105C31C}"/>
                </a:ext>
              </a:extLst>
            </p:cNvPr>
            <p:cNvSpPr txBox="1"/>
            <p:nvPr/>
          </p:nvSpPr>
          <p:spPr>
            <a:xfrm rot="16200000">
              <a:off x="802032" y="3173510"/>
              <a:ext cx="2005639" cy="391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rPr>
                <a:t>Enzyme activity</a:t>
              </a:r>
              <a:endParaRPr kumimoji="0" lang="en-US" sz="1400" b="1" i="0" u="none" strike="noStrike" kern="1200" cap="none" spc="0" normalizeH="0" baseline="0" noProof="0" dirty="0">
                <a:ln>
                  <a:noFill/>
                </a:ln>
                <a:solidFill>
                  <a:schemeClr val="bg1"/>
                </a:solidFill>
                <a:effectLst/>
                <a:uLnTx/>
                <a:uFillTx/>
                <a:latin typeface="Arial"/>
                <a:ea typeface="+mn-ea"/>
                <a:cs typeface="+mn-cs"/>
              </a:endParaRPr>
            </a:p>
          </p:txBody>
        </p:sp>
      </p:grpSp>
      <p:sp>
        <p:nvSpPr>
          <p:cNvPr id="109" name="TextBox 108">
            <a:extLst>
              <a:ext uri="{FF2B5EF4-FFF2-40B4-BE49-F238E27FC236}">
                <a16:creationId xmlns:a16="http://schemas.microsoft.com/office/drawing/2014/main" id="{A7852AD7-B79E-4F7E-B7CE-B2600FC723C0}"/>
              </a:ext>
            </a:extLst>
          </p:cNvPr>
          <p:cNvSpPr txBox="1"/>
          <p:nvPr/>
        </p:nvSpPr>
        <p:spPr>
          <a:xfrm>
            <a:off x="6325248" y="3086218"/>
            <a:ext cx="91670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a:ea typeface="+mn-ea"/>
                <a:cs typeface="+mn-cs"/>
              </a:rPr>
              <a:t>=</a:t>
            </a:r>
            <a:endParaRPr kumimoji="0" lang="en-US" sz="2400" b="1"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39255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903D-F973-4F72-9400-AE1A3A3D4756}"/>
              </a:ext>
            </a:extLst>
          </p:cNvPr>
          <p:cNvSpPr>
            <a:spLocks noGrp="1"/>
          </p:cNvSpPr>
          <p:nvPr>
            <p:ph type="ctrTitle"/>
          </p:nvPr>
        </p:nvSpPr>
        <p:spPr/>
        <p:txBody>
          <a:bodyPr>
            <a:normAutofit fontScale="90000"/>
          </a:bodyPr>
          <a:lstStyle/>
          <a:p>
            <a:r>
              <a:rPr lang="en-GB" dirty="0"/>
              <a:t>Some experimental work with high mashing technique</a:t>
            </a:r>
          </a:p>
        </p:txBody>
      </p:sp>
    </p:spTree>
    <p:extLst>
      <p:ext uri="{BB962C8B-B14F-4D97-AF65-F5344CB8AC3E}">
        <p14:creationId xmlns:p14="http://schemas.microsoft.com/office/powerpoint/2010/main" val="12380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Mash temperature Trials</a:t>
            </a:r>
          </a:p>
        </p:txBody>
      </p:sp>
      <p:sp>
        <p:nvSpPr>
          <p:cNvPr id="3" name="Content Placeholder 2"/>
          <p:cNvSpPr>
            <a:spLocks noGrp="1"/>
          </p:cNvSpPr>
          <p:nvPr>
            <p:ph idx="1"/>
          </p:nvPr>
        </p:nvSpPr>
        <p:spPr>
          <a:xfrm>
            <a:off x="838200" y="1825625"/>
            <a:ext cx="5921829" cy="4351338"/>
          </a:xfrm>
        </p:spPr>
        <p:txBody>
          <a:bodyPr>
            <a:normAutofit fontScale="92500"/>
          </a:bodyPr>
          <a:lstStyle/>
          <a:p>
            <a:pPr marL="514350" indent="-514350">
              <a:lnSpc>
                <a:spcPct val="150000"/>
              </a:lnSpc>
              <a:buFont typeface="Wingdings" panose="05000000000000000000" pitchFamily="2" charset="2"/>
              <a:buChar char="§"/>
            </a:pPr>
            <a:r>
              <a:rPr lang="en-GB" dirty="0"/>
              <a:t>Idea is to inactivate beta amylase while keeping alpha amylase active</a:t>
            </a:r>
          </a:p>
          <a:p>
            <a:pPr marL="514350" indent="-514350">
              <a:lnSpc>
                <a:spcPct val="150000"/>
              </a:lnSpc>
              <a:buFont typeface="Wingdings" panose="05000000000000000000" pitchFamily="2" charset="2"/>
              <a:buChar char="§"/>
            </a:pPr>
            <a:r>
              <a:rPr lang="en-GB" dirty="0"/>
              <a:t>5 different single mash temperatures</a:t>
            </a:r>
          </a:p>
          <a:p>
            <a:pPr marL="514350" indent="-514350">
              <a:lnSpc>
                <a:spcPct val="150000"/>
              </a:lnSpc>
              <a:buFont typeface="Wingdings" panose="05000000000000000000" pitchFamily="2" charset="2"/>
              <a:buChar char="§"/>
            </a:pPr>
            <a:r>
              <a:rPr lang="en-GB" dirty="0"/>
              <a:t>Four time periods</a:t>
            </a:r>
          </a:p>
          <a:p>
            <a:pPr marL="514350" indent="-514350">
              <a:lnSpc>
                <a:spcPct val="150000"/>
              </a:lnSpc>
              <a:buFont typeface="Wingdings" panose="05000000000000000000" pitchFamily="2" charset="2"/>
              <a:buChar char="§"/>
            </a:pPr>
            <a:r>
              <a:rPr lang="en-GB" dirty="0"/>
              <a:t>7.5 Plato wort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661" y="1549175"/>
            <a:ext cx="4307340" cy="4307340"/>
          </a:xfrm>
          <a:prstGeom prst="rect">
            <a:avLst/>
          </a:prstGeom>
        </p:spPr>
      </p:pic>
    </p:spTree>
    <p:extLst>
      <p:ext uri="{BB962C8B-B14F-4D97-AF65-F5344CB8AC3E}">
        <p14:creationId xmlns:p14="http://schemas.microsoft.com/office/powerpoint/2010/main" val="1115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Vickers Trials (mash bath + iodine)</a:t>
            </a:r>
          </a:p>
        </p:txBody>
      </p:sp>
      <p:graphicFrame>
        <p:nvGraphicFramePr>
          <p:cNvPr id="12" name="Table 11"/>
          <p:cNvGraphicFramePr>
            <a:graphicFrameLocks noGrp="1"/>
          </p:cNvGraphicFramePr>
          <p:nvPr/>
        </p:nvGraphicFramePr>
        <p:xfrm>
          <a:off x="150552" y="2885510"/>
          <a:ext cx="7444017" cy="2808741"/>
        </p:xfrm>
        <a:graphic>
          <a:graphicData uri="http://schemas.openxmlformats.org/drawingml/2006/table">
            <a:tbl>
              <a:tblPr>
                <a:tableStyleId>{D7AC3CCA-C797-4891-BE02-D94E43425B78}</a:tableStyleId>
              </a:tblPr>
              <a:tblGrid>
                <a:gridCol w="1755664">
                  <a:extLst>
                    <a:ext uri="{9D8B030D-6E8A-4147-A177-3AD203B41FA5}">
                      <a16:colId xmlns:a16="http://schemas.microsoft.com/office/drawing/2014/main" val="20000"/>
                    </a:ext>
                  </a:extLst>
                </a:gridCol>
                <a:gridCol w="768361">
                  <a:extLst>
                    <a:ext uri="{9D8B030D-6E8A-4147-A177-3AD203B41FA5}">
                      <a16:colId xmlns:a16="http://schemas.microsoft.com/office/drawing/2014/main" val="20001"/>
                    </a:ext>
                  </a:extLst>
                </a:gridCol>
                <a:gridCol w="1065792">
                  <a:extLst>
                    <a:ext uri="{9D8B030D-6E8A-4147-A177-3AD203B41FA5}">
                      <a16:colId xmlns:a16="http://schemas.microsoft.com/office/drawing/2014/main" val="20002"/>
                    </a:ext>
                  </a:extLst>
                </a:gridCol>
                <a:gridCol w="1065792">
                  <a:extLst>
                    <a:ext uri="{9D8B030D-6E8A-4147-A177-3AD203B41FA5}">
                      <a16:colId xmlns:a16="http://schemas.microsoft.com/office/drawing/2014/main" val="20003"/>
                    </a:ext>
                  </a:extLst>
                </a:gridCol>
                <a:gridCol w="743575">
                  <a:extLst>
                    <a:ext uri="{9D8B030D-6E8A-4147-A177-3AD203B41FA5}">
                      <a16:colId xmlns:a16="http://schemas.microsoft.com/office/drawing/2014/main" val="20004"/>
                    </a:ext>
                  </a:extLst>
                </a:gridCol>
                <a:gridCol w="979041">
                  <a:extLst>
                    <a:ext uri="{9D8B030D-6E8A-4147-A177-3AD203B41FA5}">
                      <a16:colId xmlns:a16="http://schemas.microsoft.com/office/drawing/2014/main" val="20005"/>
                    </a:ext>
                  </a:extLst>
                </a:gridCol>
                <a:gridCol w="1065792">
                  <a:extLst>
                    <a:ext uri="{9D8B030D-6E8A-4147-A177-3AD203B41FA5}">
                      <a16:colId xmlns:a16="http://schemas.microsoft.com/office/drawing/2014/main" val="20006"/>
                    </a:ext>
                  </a:extLst>
                </a:gridCol>
              </a:tblGrid>
              <a:tr h="471397">
                <a:tc rowSpan="2" gridSpan="2">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rowSpan="2" hMerge="1">
                  <a:txBody>
                    <a:bodyPr/>
                    <a:lstStyle/>
                    <a:p>
                      <a:endParaRPr lang="en-US"/>
                    </a:p>
                  </a:txBody>
                  <a:tcPr/>
                </a:tc>
                <a:tc gridSpan="5">
                  <a:txBody>
                    <a:bodyPr/>
                    <a:lstStyle/>
                    <a:p>
                      <a:pPr algn="ctr" fontAlgn="b"/>
                      <a:r>
                        <a:rPr lang="en-US" sz="2000" u="none" strike="noStrike" dirty="0">
                          <a:effectLst/>
                        </a:rPr>
                        <a:t>Mash Temperature </a:t>
                      </a:r>
                      <a:r>
                        <a:rPr lang="en-US" sz="2000" u="none" strike="noStrike" baseline="30000" dirty="0">
                          <a:effectLst/>
                        </a:rPr>
                        <a:t>0</a:t>
                      </a:r>
                      <a:r>
                        <a:rPr lang="en-US" sz="2000" u="none" strike="noStrike" dirty="0">
                          <a:effectLst/>
                        </a:rPr>
                        <a:t>C</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1397">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effectLst/>
                        </a:rPr>
                        <a:t>74</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78</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82</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a:r>
                        <a:rPr lang="en-GB" sz="2000" u="none" strike="noStrike" kern="1200" dirty="0">
                          <a:solidFill>
                            <a:schemeClr val="dk1"/>
                          </a:solidFill>
                          <a:effectLst/>
                          <a:latin typeface="+mn-lt"/>
                          <a:ea typeface="+mn-ea"/>
                          <a:cs typeface="+mn-cs"/>
                        </a:rPr>
                        <a:t>95</a:t>
                      </a:r>
                    </a:p>
                  </a:txBody>
                  <a:tcPr marL="0" marR="0" marT="0" marB="0" anchor="b">
                    <a:solidFill>
                      <a:schemeClr val="bg1"/>
                    </a:solidFill>
                  </a:tcPr>
                </a:tc>
                <a:extLst>
                  <a:ext uri="{0D108BD9-81ED-4DB2-BD59-A6C34878D82A}">
                    <a16:rowId xmlns:a16="http://schemas.microsoft.com/office/drawing/2014/main" val="10001"/>
                  </a:ext>
                </a:extLst>
              </a:tr>
              <a:tr h="451756">
                <a:tc rowSpan="4">
                  <a:txBody>
                    <a:bodyPr/>
                    <a:lstStyle/>
                    <a:p>
                      <a:pPr algn="ctr" fontAlgn="ctr"/>
                      <a:r>
                        <a:rPr lang="en-US" sz="2000" u="none" strike="noStrike" dirty="0">
                          <a:effectLst/>
                        </a:rPr>
                        <a:t>Mash Time (min)</a:t>
                      </a:r>
                      <a:endParaRPr lang="en-US" sz="2000" b="0" i="0" u="none" strike="noStrike" dirty="0">
                        <a:solidFill>
                          <a:srgbClr val="000000"/>
                        </a:solidFill>
                        <a:effectLst/>
                        <a:latin typeface="Calibri" panose="020F0502020204030204" pitchFamily="34" charset="0"/>
                      </a:endParaRPr>
                    </a:p>
                  </a:txBody>
                  <a:tcPr marL="0" marR="0" marT="0" marB="0" vert="vert270" anchor="ctr">
                    <a:solidFill>
                      <a:schemeClr val="bg1"/>
                    </a:solidFill>
                  </a:tcPr>
                </a:tc>
                <a:tc>
                  <a:txBody>
                    <a:bodyPr/>
                    <a:lstStyle/>
                    <a:p>
                      <a:pPr algn="ctr" fontAlgn="b"/>
                      <a:r>
                        <a:rPr lang="en-US" sz="2000" u="none" strike="noStrike" dirty="0">
                          <a:effectLst/>
                        </a:rPr>
                        <a:t>60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S5</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S9</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S13</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a:r>
                        <a:rPr lang="en-GB" sz="2000" u="none" strike="noStrike" kern="1200" dirty="0">
                          <a:solidFill>
                            <a:schemeClr val="dk1"/>
                          </a:solidFill>
                          <a:effectLst/>
                          <a:latin typeface="+mn-lt"/>
                          <a:ea typeface="+mn-ea"/>
                          <a:cs typeface="+mn-cs"/>
                        </a:rPr>
                        <a:t>S17</a:t>
                      </a:r>
                    </a:p>
                  </a:txBody>
                  <a:tcPr marL="0" marR="0" marT="0" marB="0" anchor="b">
                    <a:solidFill>
                      <a:schemeClr val="bg1"/>
                    </a:solidFill>
                  </a:tcPr>
                </a:tc>
                <a:extLst>
                  <a:ext uri="{0D108BD9-81ED-4DB2-BD59-A6C34878D82A}">
                    <a16:rowId xmlns:a16="http://schemas.microsoft.com/office/drawing/2014/main" val="10002"/>
                  </a:ext>
                </a:extLst>
              </a:tr>
              <a:tr h="471397">
                <a:tc vMerge="1">
                  <a:txBody>
                    <a:bodyPr/>
                    <a:lstStyle/>
                    <a:p>
                      <a:endParaRPr lang="en-US"/>
                    </a:p>
                  </a:txBody>
                  <a:tcPr/>
                </a:tc>
                <a:tc>
                  <a:txBody>
                    <a:bodyPr/>
                    <a:lstStyle/>
                    <a:p>
                      <a:pPr algn="ct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S2</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S6</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S10</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S14</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a:r>
                        <a:rPr lang="en-GB" sz="2000" u="none" strike="noStrike" kern="1200" dirty="0">
                          <a:solidFill>
                            <a:schemeClr val="dk1"/>
                          </a:solidFill>
                          <a:effectLst/>
                          <a:latin typeface="+mn-lt"/>
                          <a:ea typeface="+mn-ea"/>
                          <a:cs typeface="+mn-cs"/>
                        </a:rPr>
                        <a:t>S18</a:t>
                      </a:r>
                    </a:p>
                  </a:txBody>
                  <a:tcPr marL="0" marR="0" marT="0" marB="0" anchor="b">
                    <a:solidFill>
                      <a:schemeClr val="bg1"/>
                    </a:solidFill>
                  </a:tcPr>
                </a:tc>
                <a:extLst>
                  <a:ext uri="{0D108BD9-81ED-4DB2-BD59-A6C34878D82A}">
                    <a16:rowId xmlns:a16="http://schemas.microsoft.com/office/drawing/2014/main" val="10003"/>
                  </a:ext>
                </a:extLst>
              </a:tr>
              <a:tr h="471397">
                <a:tc vMerge="1">
                  <a:txBody>
                    <a:bodyPr/>
                    <a:lstStyle/>
                    <a:p>
                      <a:endParaRPr lang="en-US"/>
                    </a:p>
                  </a:txBody>
                  <a:tcPr/>
                </a:tc>
                <a:tc>
                  <a:txBody>
                    <a:bodyPr/>
                    <a:lstStyle/>
                    <a:p>
                      <a:pPr algn="ctr" fontAlgn="b"/>
                      <a:r>
                        <a:rPr lang="en-US" sz="2000" u="none" strike="noStrike">
                          <a:effectLst/>
                        </a:rPr>
                        <a:t>80</a:t>
                      </a:r>
                      <a:endParaRPr lang="en-US" sz="2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S3</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S7</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S11</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S15</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a:r>
                        <a:rPr lang="en-GB" sz="2000" u="none" strike="noStrike" kern="1200" dirty="0">
                          <a:solidFill>
                            <a:schemeClr val="dk1"/>
                          </a:solidFill>
                          <a:effectLst/>
                          <a:latin typeface="+mn-lt"/>
                          <a:ea typeface="+mn-ea"/>
                          <a:cs typeface="+mn-cs"/>
                        </a:rPr>
                        <a:t>S19</a:t>
                      </a:r>
                    </a:p>
                  </a:txBody>
                  <a:tcPr marL="0" marR="0" marT="0" marB="0" anchor="b">
                    <a:solidFill>
                      <a:schemeClr val="bg1"/>
                    </a:solidFill>
                  </a:tcPr>
                </a:tc>
                <a:extLst>
                  <a:ext uri="{0D108BD9-81ED-4DB2-BD59-A6C34878D82A}">
                    <a16:rowId xmlns:a16="http://schemas.microsoft.com/office/drawing/2014/main" val="10004"/>
                  </a:ext>
                </a:extLst>
              </a:tr>
              <a:tr h="471397">
                <a:tc vMerge="1">
                  <a:txBody>
                    <a:bodyPr/>
                    <a:lstStyle/>
                    <a:p>
                      <a:endParaRPr lang="en-US"/>
                    </a:p>
                  </a:txBody>
                  <a:tcPr/>
                </a:tc>
                <a:tc>
                  <a:txBody>
                    <a:bodyPr/>
                    <a:lstStyle/>
                    <a:p>
                      <a:pPr algn="ctr" fontAlgn="b"/>
                      <a:r>
                        <a:rPr lang="en-US" sz="2000" u="none" strike="noStrike">
                          <a:effectLst/>
                        </a:rPr>
                        <a:t>90</a:t>
                      </a:r>
                      <a:endParaRPr lang="en-US" sz="2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S4</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S8</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S12</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2000" u="none" strike="noStrike" dirty="0">
                          <a:effectLst/>
                        </a:rPr>
                        <a:t>S16</a:t>
                      </a:r>
                      <a:endParaRPr lang="en-US" sz="2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a:r>
                        <a:rPr lang="en-GB" sz="2000" u="none" strike="noStrike" kern="1200" dirty="0">
                          <a:solidFill>
                            <a:schemeClr val="dk1"/>
                          </a:solidFill>
                          <a:effectLst/>
                          <a:latin typeface="+mn-lt"/>
                          <a:ea typeface="+mn-ea"/>
                          <a:cs typeface="+mn-cs"/>
                        </a:rPr>
                        <a:t>S20</a:t>
                      </a:r>
                    </a:p>
                  </a:txBody>
                  <a:tcPr marL="0" marR="0" marT="0" marB="0" anchor="b">
                    <a:solidFill>
                      <a:schemeClr val="bg1"/>
                    </a:solidFill>
                  </a:tcPr>
                </a:tc>
                <a:extLst>
                  <a:ext uri="{0D108BD9-81ED-4DB2-BD59-A6C34878D82A}">
                    <a16:rowId xmlns:a16="http://schemas.microsoft.com/office/drawing/2014/main" val="10005"/>
                  </a:ext>
                </a:extLst>
              </a:tr>
            </a:tbl>
          </a:graphicData>
        </a:graphic>
      </p:graphicFrame>
      <p:pic>
        <p:nvPicPr>
          <p:cNvPr id="15" name="Picture 14"/>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9854" t="11174" r="24423" b="22914"/>
          <a:stretch/>
        </p:blipFill>
        <p:spPr>
          <a:xfrm>
            <a:off x="8686757" y="2885510"/>
            <a:ext cx="3240391" cy="2874660"/>
          </a:xfrm>
          <a:prstGeom prst="rect">
            <a:avLst/>
          </a:prstGeom>
        </p:spPr>
      </p:pic>
      <p:sp>
        <p:nvSpPr>
          <p:cNvPr id="16" name="Content Placeholder 2"/>
          <p:cNvSpPr>
            <a:spLocks noGrp="1"/>
          </p:cNvSpPr>
          <p:nvPr>
            <p:ph idx="1"/>
          </p:nvPr>
        </p:nvSpPr>
        <p:spPr>
          <a:xfrm>
            <a:off x="1817881" y="1534965"/>
            <a:ext cx="4109357" cy="680811"/>
          </a:xfrm>
        </p:spPr>
        <p:txBody>
          <a:bodyPr>
            <a:normAutofit fontScale="92500" lnSpcReduction="10000"/>
          </a:bodyPr>
          <a:lstStyle/>
          <a:p>
            <a:pPr>
              <a:lnSpc>
                <a:spcPct val="150000"/>
              </a:lnSpc>
            </a:pPr>
            <a:r>
              <a:rPr lang="en-GB" dirty="0"/>
              <a:t>Initial mashing regime </a:t>
            </a:r>
          </a:p>
        </p:txBody>
      </p:sp>
      <p:sp>
        <p:nvSpPr>
          <p:cNvPr id="17" name="Content Placeholder 2"/>
          <p:cNvSpPr txBox="1">
            <a:spLocks/>
          </p:cNvSpPr>
          <p:nvPr/>
        </p:nvSpPr>
        <p:spPr>
          <a:xfrm>
            <a:off x="9250890" y="1464100"/>
            <a:ext cx="2060962" cy="680811"/>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Iodine test</a:t>
            </a:r>
          </a:p>
        </p:txBody>
      </p:sp>
      <p:sp>
        <p:nvSpPr>
          <p:cNvPr id="28" name="Content Placeholder 2"/>
          <p:cNvSpPr txBox="1">
            <a:spLocks/>
          </p:cNvSpPr>
          <p:nvPr/>
        </p:nvSpPr>
        <p:spPr>
          <a:xfrm>
            <a:off x="8139281" y="2884116"/>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74</a:t>
            </a:r>
          </a:p>
        </p:txBody>
      </p:sp>
      <p:sp>
        <p:nvSpPr>
          <p:cNvPr id="29" name="Content Placeholder 2"/>
          <p:cNvSpPr txBox="1">
            <a:spLocks/>
          </p:cNvSpPr>
          <p:nvPr/>
        </p:nvSpPr>
        <p:spPr>
          <a:xfrm>
            <a:off x="8139281" y="3421675"/>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78</a:t>
            </a:r>
          </a:p>
        </p:txBody>
      </p:sp>
      <p:sp>
        <p:nvSpPr>
          <p:cNvPr id="30" name="Content Placeholder 2"/>
          <p:cNvSpPr txBox="1">
            <a:spLocks/>
          </p:cNvSpPr>
          <p:nvPr/>
        </p:nvSpPr>
        <p:spPr>
          <a:xfrm>
            <a:off x="8175074" y="4043680"/>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82</a:t>
            </a:r>
          </a:p>
        </p:txBody>
      </p:sp>
      <p:sp>
        <p:nvSpPr>
          <p:cNvPr id="31" name="Content Placeholder 2"/>
          <p:cNvSpPr txBox="1">
            <a:spLocks/>
          </p:cNvSpPr>
          <p:nvPr/>
        </p:nvSpPr>
        <p:spPr>
          <a:xfrm>
            <a:off x="8175074" y="4664291"/>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86</a:t>
            </a:r>
          </a:p>
        </p:txBody>
      </p:sp>
      <p:sp>
        <p:nvSpPr>
          <p:cNvPr id="32" name="Content Placeholder 2"/>
          <p:cNvSpPr txBox="1">
            <a:spLocks/>
          </p:cNvSpPr>
          <p:nvPr/>
        </p:nvSpPr>
        <p:spPr>
          <a:xfrm>
            <a:off x="8175074" y="5201850"/>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95</a:t>
            </a:r>
          </a:p>
        </p:txBody>
      </p:sp>
      <p:sp>
        <p:nvSpPr>
          <p:cNvPr id="33" name="Content Placeholder 2"/>
          <p:cNvSpPr txBox="1">
            <a:spLocks/>
          </p:cNvSpPr>
          <p:nvPr/>
        </p:nvSpPr>
        <p:spPr>
          <a:xfrm>
            <a:off x="8667621" y="2336177"/>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60</a:t>
            </a:r>
          </a:p>
        </p:txBody>
      </p:sp>
      <p:sp>
        <p:nvSpPr>
          <p:cNvPr id="34" name="Content Placeholder 2"/>
          <p:cNvSpPr txBox="1">
            <a:spLocks/>
          </p:cNvSpPr>
          <p:nvPr/>
        </p:nvSpPr>
        <p:spPr>
          <a:xfrm>
            <a:off x="9561649" y="2302349"/>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70</a:t>
            </a:r>
          </a:p>
        </p:txBody>
      </p:sp>
      <p:sp>
        <p:nvSpPr>
          <p:cNvPr id="35" name="Content Placeholder 2"/>
          <p:cNvSpPr txBox="1">
            <a:spLocks/>
          </p:cNvSpPr>
          <p:nvPr/>
        </p:nvSpPr>
        <p:spPr>
          <a:xfrm>
            <a:off x="10455677" y="2331684"/>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80</a:t>
            </a:r>
          </a:p>
        </p:txBody>
      </p:sp>
      <p:sp>
        <p:nvSpPr>
          <p:cNvPr id="36" name="Content Placeholder 2"/>
          <p:cNvSpPr txBox="1">
            <a:spLocks/>
          </p:cNvSpPr>
          <p:nvPr/>
        </p:nvSpPr>
        <p:spPr>
          <a:xfrm>
            <a:off x="11349705" y="2316281"/>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90</a:t>
            </a:r>
          </a:p>
        </p:txBody>
      </p:sp>
    </p:spTree>
    <p:extLst>
      <p:ext uri="{BB962C8B-B14F-4D97-AF65-F5344CB8AC3E}">
        <p14:creationId xmlns:p14="http://schemas.microsoft.com/office/powerpoint/2010/main" val="24878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72" y="-192865"/>
            <a:ext cx="12258357" cy="1325563"/>
          </a:xfrm>
        </p:spPr>
        <p:txBody>
          <a:bodyPr>
            <a:normAutofit fontScale="90000"/>
          </a:bodyPr>
          <a:lstStyle/>
          <a:p>
            <a:r>
              <a:rPr lang="en-US" dirty="0"/>
              <a:t>Mascoma analysis (size exclusion chromatography)</a:t>
            </a:r>
          </a:p>
        </p:txBody>
      </p:sp>
      <p:grpSp>
        <p:nvGrpSpPr>
          <p:cNvPr id="22" name="Group 21"/>
          <p:cNvGrpSpPr/>
          <p:nvPr/>
        </p:nvGrpSpPr>
        <p:grpSpPr>
          <a:xfrm>
            <a:off x="1382079" y="1431006"/>
            <a:ext cx="4713921" cy="4818249"/>
            <a:chOff x="5948635" y="1329768"/>
            <a:chExt cx="4713921" cy="4818249"/>
          </a:xfrm>
        </p:grpSpPr>
        <p:sp>
          <p:nvSpPr>
            <p:cNvPr id="11" name="Left Brace 10"/>
            <p:cNvSpPr/>
            <p:nvPr/>
          </p:nvSpPr>
          <p:spPr>
            <a:xfrm>
              <a:off x="6567697" y="1967593"/>
              <a:ext cx="764720" cy="74295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3E49"/>
                </a:solidFill>
                <a:effectLst/>
                <a:uLnTx/>
                <a:uFillTx/>
                <a:latin typeface="Arial"/>
                <a:ea typeface="+mn-ea"/>
                <a:cs typeface="+mn-cs"/>
              </a:endParaRPr>
            </a:p>
          </p:txBody>
        </p:sp>
        <p:pic>
          <p:nvPicPr>
            <p:cNvPr id="12" name="Picture 11"/>
            <p:cNvPicPr>
              <a:picLocks noChangeAspect="1"/>
            </p:cNvPicPr>
            <p:nvPr/>
          </p:nvPicPr>
          <p:blipFill>
            <a:blip r:embed="rId3"/>
            <a:stretch>
              <a:fillRect/>
            </a:stretch>
          </p:blipFill>
          <p:spPr>
            <a:xfrm>
              <a:off x="7425127" y="1329768"/>
              <a:ext cx="3237429" cy="4818249"/>
            </a:xfrm>
            <a:prstGeom prst="rect">
              <a:avLst/>
            </a:prstGeom>
          </p:spPr>
        </p:pic>
        <p:sp>
          <p:nvSpPr>
            <p:cNvPr id="13" name="Left Brace 12"/>
            <p:cNvSpPr/>
            <p:nvPr/>
          </p:nvSpPr>
          <p:spPr>
            <a:xfrm>
              <a:off x="6567697" y="2809875"/>
              <a:ext cx="764720" cy="74295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3E49"/>
                </a:solidFill>
                <a:effectLst/>
                <a:uLnTx/>
                <a:uFillTx/>
                <a:latin typeface="Arial"/>
                <a:ea typeface="+mn-ea"/>
                <a:cs typeface="+mn-cs"/>
              </a:endParaRPr>
            </a:p>
          </p:txBody>
        </p:sp>
        <p:sp>
          <p:nvSpPr>
            <p:cNvPr id="14" name="Left Brace 13"/>
            <p:cNvSpPr/>
            <p:nvPr/>
          </p:nvSpPr>
          <p:spPr>
            <a:xfrm>
              <a:off x="6567697" y="3652158"/>
              <a:ext cx="764720" cy="74295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3E49"/>
                </a:solidFill>
                <a:effectLst/>
                <a:uLnTx/>
                <a:uFillTx/>
                <a:latin typeface="Arial"/>
                <a:ea typeface="+mn-ea"/>
                <a:cs typeface="+mn-cs"/>
              </a:endParaRPr>
            </a:p>
          </p:txBody>
        </p:sp>
        <p:sp>
          <p:nvSpPr>
            <p:cNvPr id="15" name="Left Brace 14"/>
            <p:cNvSpPr/>
            <p:nvPr/>
          </p:nvSpPr>
          <p:spPr>
            <a:xfrm>
              <a:off x="6567697" y="4498522"/>
              <a:ext cx="764720" cy="74295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3E49"/>
                </a:solidFill>
                <a:effectLst/>
                <a:uLnTx/>
                <a:uFillTx/>
                <a:latin typeface="Arial"/>
                <a:ea typeface="+mn-ea"/>
                <a:cs typeface="+mn-cs"/>
              </a:endParaRPr>
            </a:p>
          </p:txBody>
        </p:sp>
        <p:sp>
          <p:nvSpPr>
            <p:cNvPr id="16" name="Left Brace 15"/>
            <p:cNvSpPr/>
            <p:nvPr/>
          </p:nvSpPr>
          <p:spPr>
            <a:xfrm>
              <a:off x="6567697" y="5344886"/>
              <a:ext cx="764720" cy="737507"/>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3E49"/>
                </a:solidFill>
                <a:effectLst/>
                <a:uLnTx/>
                <a:uFillTx/>
                <a:latin typeface="Arial"/>
                <a:ea typeface="+mn-ea"/>
                <a:cs typeface="+mn-cs"/>
              </a:endParaRPr>
            </a:p>
          </p:txBody>
        </p:sp>
        <p:sp>
          <p:nvSpPr>
            <p:cNvPr id="17" name="Content Placeholder 2"/>
            <p:cNvSpPr txBox="1">
              <a:spLocks/>
            </p:cNvSpPr>
            <p:nvPr/>
          </p:nvSpPr>
          <p:spPr>
            <a:xfrm>
              <a:off x="5948635" y="2059254"/>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74</a:t>
              </a:r>
            </a:p>
          </p:txBody>
        </p:sp>
        <p:sp>
          <p:nvSpPr>
            <p:cNvPr id="18" name="Content Placeholder 2"/>
            <p:cNvSpPr txBox="1">
              <a:spLocks/>
            </p:cNvSpPr>
            <p:nvPr/>
          </p:nvSpPr>
          <p:spPr>
            <a:xfrm>
              <a:off x="5948635" y="2902190"/>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78</a:t>
              </a:r>
            </a:p>
          </p:txBody>
        </p:sp>
        <p:sp>
          <p:nvSpPr>
            <p:cNvPr id="19" name="Content Placeholder 2"/>
            <p:cNvSpPr txBox="1">
              <a:spLocks/>
            </p:cNvSpPr>
            <p:nvPr/>
          </p:nvSpPr>
          <p:spPr>
            <a:xfrm>
              <a:off x="5984427" y="3780561"/>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82</a:t>
              </a:r>
            </a:p>
          </p:txBody>
        </p:sp>
        <p:sp>
          <p:nvSpPr>
            <p:cNvPr id="20" name="Content Placeholder 2"/>
            <p:cNvSpPr txBox="1">
              <a:spLocks/>
            </p:cNvSpPr>
            <p:nvPr/>
          </p:nvSpPr>
          <p:spPr>
            <a:xfrm>
              <a:off x="5984427" y="4590183"/>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86</a:t>
              </a:r>
            </a:p>
          </p:txBody>
        </p:sp>
        <p:sp>
          <p:nvSpPr>
            <p:cNvPr id="21" name="Content Placeholder 2"/>
            <p:cNvSpPr txBox="1">
              <a:spLocks/>
            </p:cNvSpPr>
            <p:nvPr/>
          </p:nvSpPr>
          <p:spPr>
            <a:xfrm>
              <a:off x="5984428" y="5241472"/>
              <a:ext cx="583269"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95</a:t>
              </a:r>
            </a:p>
          </p:txBody>
        </p:sp>
      </p:grpSp>
      <p:sp>
        <p:nvSpPr>
          <p:cNvPr id="23" name="Content Placeholder 2"/>
          <p:cNvSpPr txBox="1">
            <a:spLocks/>
          </p:cNvSpPr>
          <p:nvPr/>
        </p:nvSpPr>
        <p:spPr>
          <a:xfrm>
            <a:off x="3945662" y="872686"/>
            <a:ext cx="1377451" cy="55832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g/100ml</a:t>
            </a:r>
          </a:p>
        </p:txBody>
      </p:sp>
      <p:cxnSp>
        <p:nvCxnSpPr>
          <p:cNvPr id="25" name="Straight Arrow Connector 24"/>
          <p:cNvCxnSpPr/>
          <p:nvPr/>
        </p:nvCxnSpPr>
        <p:spPr>
          <a:xfrm flipH="1" flipV="1">
            <a:off x="6438900" y="4156877"/>
            <a:ext cx="1260021" cy="4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7894454" y="3934430"/>
            <a:ext cx="1633267" cy="777697"/>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Good potential</a:t>
            </a:r>
          </a:p>
        </p:txBody>
      </p:sp>
      <p:cxnSp>
        <p:nvCxnSpPr>
          <p:cNvPr id="28" name="Straight Arrow Connector 27"/>
          <p:cNvCxnSpPr/>
          <p:nvPr/>
        </p:nvCxnSpPr>
        <p:spPr>
          <a:xfrm flipH="1" flipV="1">
            <a:off x="6438900" y="4966499"/>
            <a:ext cx="1260021" cy="4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7894454" y="5621870"/>
            <a:ext cx="1633267" cy="777697"/>
          </a:xfrm>
          <a:prstGeom prst="rect">
            <a:avLst/>
          </a:prstGeom>
        </p:spPr>
        <p:txBody>
          <a:bodyPr vert="horz" lIns="91440" tIns="45720" rIns="91440" bIns="45720" rtlCol="0">
            <a:normAutofit fontScale="400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Too much starch +  some fermentable sugar</a:t>
            </a:r>
          </a:p>
        </p:txBody>
      </p:sp>
      <p:cxnSp>
        <p:nvCxnSpPr>
          <p:cNvPr id="30" name="Straight Arrow Connector 29"/>
          <p:cNvCxnSpPr/>
          <p:nvPr/>
        </p:nvCxnSpPr>
        <p:spPr>
          <a:xfrm flipH="1" flipV="1">
            <a:off x="6438900" y="5896948"/>
            <a:ext cx="1260021" cy="4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p:cNvSpPr txBox="1">
            <a:spLocks/>
          </p:cNvSpPr>
          <p:nvPr/>
        </p:nvSpPr>
        <p:spPr>
          <a:xfrm>
            <a:off x="7894454" y="4844173"/>
            <a:ext cx="1633267" cy="777697"/>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Possibly too much starch</a:t>
            </a:r>
          </a:p>
        </p:txBody>
      </p:sp>
      <p:sp>
        <p:nvSpPr>
          <p:cNvPr id="32" name="Content Placeholder 2"/>
          <p:cNvSpPr txBox="1">
            <a:spLocks/>
          </p:cNvSpPr>
          <p:nvPr/>
        </p:nvSpPr>
        <p:spPr>
          <a:xfrm>
            <a:off x="7894454" y="3082398"/>
            <a:ext cx="1633267" cy="777697"/>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Good potential</a:t>
            </a:r>
          </a:p>
        </p:txBody>
      </p:sp>
      <p:cxnSp>
        <p:nvCxnSpPr>
          <p:cNvPr id="33" name="Straight Arrow Connector 32"/>
          <p:cNvCxnSpPr/>
          <p:nvPr/>
        </p:nvCxnSpPr>
        <p:spPr>
          <a:xfrm flipH="1" flipV="1">
            <a:off x="6438900" y="3357476"/>
            <a:ext cx="1260021" cy="4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7894454" y="2213781"/>
            <a:ext cx="1633267" cy="777697"/>
          </a:xfrm>
          <a:prstGeom prst="rect">
            <a:avLst/>
          </a:prstGeom>
        </p:spPr>
        <p:txBody>
          <a:bodyPr vert="horz" lIns="91440" tIns="45720" rIns="91440" bIns="45720" rtlCol="0">
            <a:normAutofit fontScale="47500" lnSpcReduction="20000"/>
          </a:bodyPr>
          <a:lstStyle>
            <a:lvl1pPr marL="0" indent="0" algn="l" defTabSz="914400" rtl="0" eaLnBrk="1" latinLnBrk="0" hangingPunct="1">
              <a:spcBef>
                <a:spcPct val="20000"/>
              </a:spcBef>
              <a:buClr>
                <a:srgbClr val="ED1B34"/>
              </a:buClr>
              <a:buFont typeface="Arial" charset="0"/>
              <a:buNone/>
              <a:defRPr sz="2800" kern="1200">
                <a:solidFill>
                  <a:schemeClr val="bg1"/>
                </a:solidFill>
                <a:latin typeface="Myriad Pro" charset="0"/>
                <a:ea typeface="Myriad Pro" charset="0"/>
                <a:cs typeface="Myriad Pro" charset="0"/>
              </a:defRPr>
            </a:lvl1pPr>
            <a:lvl2pPr marL="457200" indent="0" algn="l" defTabSz="914400" rtl="0" eaLnBrk="1" latinLnBrk="0" hangingPunct="1">
              <a:spcBef>
                <a:spcPct val="20000"/>
              </a:spcBef>
              <a:buClr>
                <a:srgbClr val="ED1B34"/>
              </a:buClr>
              <a:buFont typeface="Arial" pitchFamily="34" charset="0"/>
              <a:buNone/>
              <a:defRPr sz="2800" b="0" i="0" kern="1200">
                <a:solidFill>
                  <a:schemeClr val="bg1"/>
                </a:solidFill>
                <a:latin typeface="Myriad Pro Light" charset="0"/>
                <a:ea typeface="Myriad Pro Light" charset="0"/>
                <a:cs typeface="Myriad Pro Light" charset="0"/>
              </a:defRPr>
            </a:lvl2pPr>
            <a:lvl3pPr marL="914400" indent="0" algn="l" defTabSz="914400" rtl="0" eaLnBrk="1" latinLnBrk="0" hangingPunct="1">
              <a:spcBef>
                <a:spcPct val="20000"/>
              </a:spcBef>
              <a:buClr>
                <a:srgbClr val="ED1B34"/>
              </a:buClr>
              <a:buFont typeface="Arial" pitchFamily="34" charset="0"/>
              <a:buNone/>
              <a:defRPr sz="2400" b="0" i="0" kern="1200">
                <a:solidFill>
                  <a:schemeClr val="bg1"/>
                </a:solidFill>
                <a:latin typeface="Myriad Pro Light" charset="0"/>
                <a:ea typeface="Myriad Pro Light" charset="0"/>
                <a:cs typeface="Myriad Pro Light" charset="0"/>
              </a:defRPr>
            </a:lvl3pPr>
            <a:lvl4pPr marL="13716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4pPr>
            <a:lvl5pPr marL="1828800" indent="0" algn="l" defTabSz="914400" rtl="0" eaLnBrk="1" latinLnBrk="0" hangingPunct="1">
              <a:spcBef>
                <a:spcPct val="20000"/>
              </a:spcBef>
              <a:buClr>
                <a:srgbClr val="ED1B34"/>
              </a:buClr>
              <a:buFont typeface="Arial" pitchFamily="34" charset="0"/>
              <a:buNone/>
              <a:defRPr sz="2000" b="0" i="0" kern="1200">
                <a:solidFill>
                  <a:schemeClr val="bg1"/>
                </a:solidFill>
                <a:latin typeface="Myriad Pro Light" charset="0"/>
                <a:ea typeface="Myriad Pro Light" charset="0"/>
                <a:cs typeface="Myriad Pro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ED1B34"/>
              </a:buClr>
              <a:buSzTx/>
              <a:buFont typeface="Arial" charset="0"/>
              <a:buNone/>
              <a:tabLst/>
              <a:defRPr/>
            </a:pPr>
            <a:r>
              <a:rPr kumimoji="0" lang="en-GB" sz="2800" b="0" i="0" u="none" strike="noStrike" kern="1200" cap="none" spc="0" normalizeH="0" baseline="0" noProof="0" dirty="0">
                <a:ln>
                  <a:noFill/>
                </a:ln>
                <a:solidFill>
                  <a:srgbClr val="FFFFFF"/>
                </a:solidFill>
                <a:effectLst/>
                <a:uLnTx/>
                <a:uFillTx/>
                <a:latin typeface="Myriad Pro" charset="0"/>
              </a:rPr>
              <a:t>Too much fermentable sugar</a:t>
            </a:r>
          </a:p>
        </p:txBody>
      </p:sp>
      <p:cxnSp>
        <p:nvCxnSpPr>
          <p:cNvPr id="39" name="Straight Arrow Connector 38"/>
          <p:cNvCxnSpPr/>
          <p:nvPr/>
        </p:nvCxnSpPr>
        <p:spPr>
          <a:xfrm flipH="1" flipV="1">
            <a:off x="6438900" y="2488859"/>
            <a:ext cx="1260021" cy="4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llemand 1">
  <a:themeElements>
    <a:clrScheme name="Lallemand Brewing Colors">
      <a:dk1>
        <a:srgbClr val="303E49"/>
      </a:dk1>
      <a:lt1>
        <a:srgbClr val="FFFFFF"/>
      </a:lt1>
      <a:dk2>
        <a:srgbClr val="F8F8F8"/>
      </a:dk2>
      <a:lt2>
        <a:srgbClr val="303E49"/>
      </a:lt2>
      <a:accent1>
        <a:srgbClr val="83C3ED"/>
      </a:accent1>
      <a:accent2>
        <a:srgbClr val="EE8324"/>
      </a:accent2>
      <a:accent3>
        <a:srgbClr val="FEBE1F"/>
      </a:accent3>
      <a:accent4>
        <a:srgbClr val="79BA40"/>
      </a:accent4>
      <a:accent5>
        <a:srgbClr val="C3D32F"/>
      </a:accent5>
      <a:accent6>
        <a:srgbClr val="4097BB"/>
      </a:accent6>
      <a:hlink>
        <a:srgbClr val="E14044"/>
      </a:hlink>
      <a:folHlink>
        <a:srgbClr val="E140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llemand 1" id="{E1EC77AB-18F9-412D-A453-164390EEDFE1}" vid="{5E34E52E-2D03-47CC-8EE0-6F6565A735B9}"/>
    </a:ext>
  </a:extLst>
</a:theme>
</file>

<file path=ppt/theme/theme2.xml><?xml version="1.0" encoding="utf-8"?>
<a:theme xmlns:a="http://schemas.openxmlformats.org/drawingml/2006/main" name="Lallemand - Blue Background">
  <a:themeElements>
    <a:clrScheme name="Lallemand Brewing Colors">
      <a:dk1>
        <a:srgbClr val="303E49"/>
      </a:dk1>
      <a:lt1>
        <a:srgbClr val="FFFFFF"/>
      </a:lt1>
      <a:dk2>
        <a:srgbClr val="F8F8F8"/>
      </a:dk2>
      <a:lt2>
        <a:srgbClr val="303E49"/>
      </a:lt2>
      <a:accent1>
        <a:srgbClr val="83C3ED"/>
      </a:accent1>
      <a:accent2>
        <a:srgbClr val="EE8324"/>
      </a:accent2>
      <a:accent3>
        <a:srgbClr val="FEBE1F"/>
      </a:accent3>
      <a:accent4>
        <a:srgbClr val="79BA40"/>
      </a:accent4>
      <a:accent5>
        <a:srgbClr val="C3D32F"/>
      </a:accent5>
      <a:accent6>
        <a:srgbClr val="4097BB"/>
      </a:accent6>
      <a:hlink>
        <a:srgbClr val="E14044"/>
      </a:hlink>
      <a:folHlink>
        <a:srgbClr val="E140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llemand New">
  <a:themeElements>
    <a:clrScheme name="Lallemand Brewing Colors">
      <a:dk1>
        <a:srgbClr val="303E49"/>
      </a:dk1>
      <a:lt1>
        <a:srgbClr val="FFFFFF"/>
      </a:lt1>
      <a:dk2>
        <a:srgbClr val="F8F8F8"/>
      </a:dk2>
      <a:lt2>
        <a:srgbClr val="303E49"/>
      </a:lt2>
      <a:accent1>
        <a:srgbClr val="83C3ED"/>
      </a:accent1>
      <a:accent2>
        <a:srgbClr val="EE8324"/>
      </a:accent2>
      <a:accent3>
        <a:srgbClr val="FEBE1F"/>
      </a:accent3>
      <a:accent4>
        <a:srgbClr val="79BA40"/>
      </a:accent4>
      <a:accent5>
        <a:srgbClr val="C3D32F"/>
      </a:accent5>
      <a:accent6>
        <a:srgbClr val="4097BB"/>
      </a:accent6>
      <a:hlink>
        <a:srgbClr val="E14044"/>
      </a:hlink>
      <a:folHlink>
        <a:srgbClr val="E140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llemand New" id="{E951B92B-D35C-4E00-84D8-480088068504}" vid="{46B400C4-F3EC-45CC-9849-65FBE75CC9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Lallemand 1</Template>
  <TotalTime>1</TotalTime>
  <Words>1355</Words>
  <Application>Microsoft Office PowerPoint</Application>
  <PresentationFormat>Szélesvásznú</PresentationFormat>
  <Paragraphs>255</Paragraphs>
  <Slides>24</Slides>
  <Notes>10</Notes>
  <HiddenSlides>0</HiddenSlides>
  <MMClips>0</MMClips>
  <ScaleCrop>false</ScaleCrop>
  <HeadingPairs>
    <vt:vector size="8" baseType="variant">
      <vt:variant>
        <vt:lpstr>Használt betűtípusok</vt:lpstr>
      </vt:variant>
      <vt:variant>
        <vt:i4>6</vt:i4>
      </vt:variant>
      <vt:variant>
        <vt:lpstr>Téma</vt:lpstr>
      </vt:variant>
      <vt:variant>
        <vt:i4>3</vt:i4>
      </vt:variant>
      <vt:variant>
        <vt:lpstr>Beágyazott OLE kiszolgálók</vt:lpstr>
      </vt:variant>
      <vt:variant>
        <vt:i4>1</vt:i4>
      </vt:variant>
      <vt:variant>
        <vt:lpstr>Diacímek</vt:lpstr>
      </vt:variant>
      <vt:variant>
        <vt:i4>24</vt:i4>
      </vt:variant>
    </vt:vector>
  </HeadingPairs>
  <TitlesOfParts>
    <vt:vector size="34" baseType="lpstr">
      <vt:lpstr>Arial</vt:lpstr>
      <vt:lpstr>Bebas Neue</vt:lpstr>
      <vt:lpstr>Calibri</vt:lpstr>
      <vt:lpstr>Myriad Pro</vt:lpstr>
      <vt:lpstr>Myriad Pro Light</vt:lpstr>
      <vt:lpstr>Wingdings</vt:lpstr>
      <vt:lpstr>Lallemand 1</vt:lpstr>
      <vt:lpstr>Lallemand - Blue Background</vt:lpstr>
      <vt:lpstr>Lallemand New</vt:lpstr>
      <vt:lpstr>think-cell Slide</vt:lpstr>
      <vt:lpstr>Solutions for low alcohol beer</vt:lpstr>
      <vt:lpstr>Low or no alcohol beer – common criticisms</vt:lpstr>
      <vt:lpstr>PowerPoint-bemutató</vt:lpstr>
      <vt:lpstr>PowerPoint-bemutató</vt:lpstr>
      <vt:lpstr>PowerPoint-bemutató</vt:lpstr>
      <vt:lpstr>Some experimental work with high mashing technique</vt:lpstr>
      <vt:lpstr>Mash temperature Trials</vt:lpstr>
      <vt:lpstr>AB Vickers Trials (mash bath + iodine)</vt:lpstr>
      <vt:lpstr>Mascoma analysis (size exclusion chromatography)</vt:lpstr>
      <vt:lpstr>Project Status: Montreal / Mascoma analysis</vt:lpstr>
      <vt:lpstr>Other wort production considerations</vt:lpstr>
      <vt:lpstr>PowerPoint-bemutató</vt:lpstr>
      <vt:lpstr>PowerPoint-bemutató</vt:lpstr>
      <vt:lpstr>Fermentation options</vt:lpstr>
      <vt:lpstr>PowerPoint-bemutató</vt:lpstr>
      <vt:lpstr>Alcohol removal or dilution</vt:lpstr>
      <vt:lpstr>PowerPoint-bemutató</vt:lpstr>
      <vt:lpstr>The Importance of pH correction</vt:lpstr>
      <vt:lpstr>The Importance of pH correction</vt:lpstr>
      <vt:lpstr>PowerPoint-bemutató</vt:lpstr>
      <vt:lpstr>Stabilisation</vt:lpstr>
      <vt:lpstr>How to stabilise</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low alcohol beer</dc:title>
  <dc:creator>Paterson Andrew</dc:creator>
  <cp:lastModifiedBy>Lenovo</cp:lastModifiedBy>
  <cp:revision>4</cp:revision>
  <dcterms:created xsi:type="dcterms:W3CDTF">2021-09-08T09:49:09Z</dcterms:created>
  <dcterms:modified xsi:type="dcterms:W3CDTF">2021-10-11T11:49:40Z</dcterms:modified>
  <cp:contentStatus>Végleges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